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14" r:id="rId3"/>
    <p:sldId id="287" r:id="rId4"/>
    <p:sldId id="281" r:id="rId5"/>
    <p:sldId id="288" r:id="rId6"/>
    <p:sldId id="291" r:id="rId7"/>
    <p:sldId id="296" r:id="rId8"/>
    <p:sldId id="284" r:id="rId9"/>
    <p:sldId id="311" r:id="rId10"/>
    <p:sldId id="297" r:id="rId11"/>
    <p:sldId id="298" r:id="rId12"/>
    <p:sldId id="283" r:id="rId13"/>
    <p:sldId id="286" r:id="rId14"/>
    <p:sldId id="315" r:id="rId15"/>
    <p:sldId id="316" r:id="rId16"/>
    <p:sldId id="319" r:id="rId17"/>
    <p:sldId id="318" r:id="rId18"/>
    <p:sldId id="317" r:id="rId19"/>
    <p:sldId id="320" r:id="rId20"/>
    <p:sldId id="321" r:id="rId21"/>
    <p:sldId id="322" r:id="rId22"/>
    <p:sldId id="301" r:id="rId23"/>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438" autoAdjust="0"/>
  </p:normalViewPr>
  <p:slideViewPr>
    <p:cSldViewPr>
      <p:cViewPr varScale="1">
        <p:scale>
          <a:sx n="86" d="100"/>
          <a:sy n="86" d="100"/>
        </p:scale>
        <p:origin x="138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2-2-2021</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2-2-2021</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6</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2-2-2021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2-2-2021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2-2-2021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2-2-2021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2-2-2021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2-2-2021</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2-2-2021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2-2-2021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2-2-2021</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2-2-2021</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2-2-2021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Hydrauliek op trekkers en machines</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dirty="0"/>
            </a:br>
            <a:r>
              <a:rPr lang="nl-NL" sz="2900" b="1" dirty="0"/>
              <a:t>hefinrichting op vroegere trekkers</a:t>
            </a:r>
          </a:p>
        </p:txBody>
      </p:sp>
      <p:sp>
        <p:nvSpPr>
          <p:cNvPr id="6" name="Tijdelijke aanduiding voor inhoud 5">
            <a:extLst>
              <a:ext uri="{FF2B5EF4-FFF2-40B4-BE49-F238E27FC236}">
                <a16:creationId xmlns:a16="http://schemas.microsoft.com/office/drawing/2014/main" id="{86914133-F08D-4616-9ABB-A779C4D97056}"/>
              </a:ext>
            </a:extLst>
          </p:cNvPr>
          <p:cNvSpPr>
            <a:spLocks noGrp="1"/>
          </p:cNvSpPr>
          <p:nvPr>
            <p:ph sz="half" idx="1"/>
          </p:nvPr>
        </p:nvSpPr>
        <p:spPr>
          <a:xfrm>
            <a:off x="1115616" y="1600200"/>
            <a:ext cx="4032448" cy="4525963"/>
          </a:xfrm>
        </p:spPr>
        <p:txBody>
          <a:bodyPr/>
          <a:lstStyle/>
          <a:p>
            <a:r>
              <a:rPr lang="nl-NL" dirty="0"/>
              <a:t>Bij vroegere trekkers werden de hefcilinder(s) ingebouwd in de </a:t>
            </a:r>
            <a:r>
              <a:rPr lang="nl-NL" dirty="0" err="1"/>
              <a:t>achterbrug</a:t>
            </a:r>
            <a:endParaRPr lang="nl-NL" dirty="0"/>
          </a:p>
          <a:p>
            <a:r>
              <a:rPr lang="nl-NL" dirty="0"/>
              <a:t>Bij onvoldoende hefvermogen werd een hulpcilinder geplaatst</a:t>
            </a:r>
          </a:p>
        </p:txBody>
      </p:sp>
      <p:pic>
        <p:nvPicPr>
          <p:cNvPr id="9" name="Tijdelijke aanduiding voor inhoud 8">
            <a:extLst>
              <a:ext uri="{FF2B5EF4-FFF2-40B4-BE49-F238E27FC236}">
                <a16:creationId xmlns:a16="http://schemas.microsoft.com/office/drawing/2014/main" id="{4C705FF4-615F-4B7B-A855-8A07A270AC83}"/>
              </a:ext>
            </a:extLst>
          </p:cNvPr>
          <p:cNvPicPr>
            <a:picLocks noGrp="1" noChangeAspect="1"/>
          </p:cNvPicPr>
          <p:nvPr>
            <p:ph sz="half" idx="2"/>
          </p:nvPr>
        </p:nvPicPr>
        <p:blipFill>
          <a:blip r:embed="rId2"/>
          <a:stretch>
            <a:fillRect/>
          </a:stretch>
        </p:blipFill>
        <p:spPr>
          <a:xfrm>
            <a:off x="5514683" y="1591566"/>
            <a:ext cx="3172117" cy="2269482"/>
          </a:xfrm>
        </p:spPr>
      </p:pic>
      <p:pic>
        <p:nvPicPr>
          <p:cNvPr id="11" name="Afbeelding 10">
            <a:extLst>
              <a:ext uri="{FF2B5EF4-FFF2-40B4-BE49-F238E27FC236}">
                <a16:creationId xmlns:a16="http://schemas.microsoft.com/office/drawing/2014/main" id="{D96721D3-5696-4226-8A9D-748E14E5361A}"/>
              </a:ext>
            </a:extLst>
          </p:cNvPr>
          <p:cNvPicPr>
            <a:picLocks noChangeAspect="1"/>
          </p:cNvPicPr>
          <p:nvPr/>
        </p:nvPicPr>
        <p:blipFill>
          <a:blip r:embed="rId3"/>
          <a:stretch>
            <a:fillRect/>
          </a:stretch>
        </p:blipFill>
        <p:spPr>
          <a:xfrm>
            <a:off x="5504824" y="3980662"/>
            <a:ext cx="3181975" cy="2295567"/>
          </a:xfrm>
          <a:prstGeom prst="rect">
            <a:avLst/>
          </a:prstGeom>
        </p:spPr>
      </p:pic>
    </p:spTree>
    <p:extLst>
      <p:ext uri="{BB962C8B-B14F-4D97-AF65-F5344CB8AC3E}">
        <p14:creationId xmlns:p14="http://schemas.microsoft.com/office/powerpoint/2010/main" val="31235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pPr>
              <a:lnSpc>
                <a:spcPct val="90000"/>
              </a:lnSpc>
            </a:pPr>
            <a:br>
              <a:rPr lang="nl-NL" sz="3700" dirty="0"/>
            </a:br>
            <a:r>
              <a:rPr lang="nl-NL" sz="2600" b="1" dirty="0"/>
              <a:t>zwaardere trekkers van nu</a:t>
            </a:r>
          </a:p>
        </p:txBody>
      </p:sp>
      <p:sp>
        <p:nvSpPr>
          <p:cNvPr id="12" name="Content Placeholder 2">
            <a:extLst>
              <a:ext uri="{FF2B5EF4-FFF2-40B4-BE49-F238E27FC236}">
                <a16:creationId xmlns:a16="http://schemas.microsoft.com/office/drawing/2014/main" id="{7BFE72DD-B769-4990-BC1A-954D3B266ED1}"/>
              </a:ext>
            </a:extLst>
          </p:cNvPr>
          <p:cNvSpPr>
            <a:spLocks noGrp="1"/>
          </p:cNvSpPr>
          <p:nvPr>
            <p:ph sz="half" idx="1"/>
          </p:nvPr>
        </p:nvSpPr>
        <p:spPr>
          <a:xfrm>
            <a:off x="457200" y="1600200"/>
            <a:ext cx="4038600" cy="4525963"/>
          </a:xfrm>
        </p:spPr>
        <p:txBody>
          <a:bodyPr/>
          <a:lstStyle/>
          <a:p>
            <a:r>
              <a:rPr lang="en-US" dirty="0" err="1"/>
              <a:t>Tegenwoordig</a:t>
            </a:r>
            <a:r>
              <a:rPr lang="en-US" dirty="0"/>
              <a:t> </a:t>
            </a:r>
            <a:r>
              <a:rPr lang="en-US" dirty="0" err="1"/>
              <a:t>worden</a:t>
            </a:r>
            <a:r>
              <a:rPr lang="en-US" dirty="0"/>
              <a:t> de </a:t>
            </a:r>
            <a:r>
              <a:rPr lang="en-US" dirty="0" err="1"/>
              <a:t>hefcilinders</a:t>
            </a:r>
            <a:r>
              <a:rPr lang="en-US" dirty="0"/>
              <a:t> </a:t>
            </a:r>
            <a:r>
              <a:rPr lang="en-US" dirty="0" err="1"/>
              <a:t>rechtstreeks</a:t>
            </a:r>
            <a:r>
              <a:rPr lang="en-US" dirty="0"/>
              <a:t> </a:t>
            </a:r>
            <a:r>
              <a:rPr lang="en-US" dirty="0" err="1"/>
              <a:t>onder</a:t>
            </a:r>
            <a:r>
              <a:rPr lang="en-US" dirty="0"/>
              <a:t> de </a:t>
            </a:r>
            <a:r>
              <a:rPr lang="en-US" dirty="0" err="1"/>
              <a:t>hefarmen</a:t>
            </a:r>
            <a:r>
              <a:rPr lang="en-US" dirty="0"/>
              <a:t> </a:t>
            </a:r>
            <a:r>
              <a:rPr lang="en-US" dirty="0" err="1"/>
              <a:t>geplaatst</a:t>
            </a:r>
            <a:r>
              <a:rPr lang="en-US" dirty="0"/>
              <a:t>. </a:t>
            </a:r>
            <a:r>
              <a:rPr lang="en-US" dirty="0" err="1"/>
              <a:t>Dit</a:t>
            </a:r>
            <a:r>
              <a:rPr lang="en-US" dirty="0"/>
              <a:t> </a:t>
            </a:r>
            <a:r>
              <a:rPr lang="en-US" dirty="0" err="1"/>
              <a:t>geeft</a:t>
            </a:r>
            <a:r>
              <a:rPr lang="en-US" dirty="0"/>
              <a:t> </a:t>
            </a:r>
            <a:r>
              <a:rPr lang="en-US" dirty="0" err="1"/>
              <a:t>een</a:t>
            </a:r>
            <a:r>
              <a:rPr lang="en-US" dirty="0"/>
              <a:t> </a:t>
            </a:r>
            <a:r>
              <a:rPr lang="en-US" dirty="0" err="1"/>
              <a:t>betere</a:t>
            </a:r>
            <a:r>
              <a:rPr lang="en-US" dirty="0"/>
              <a:t> </a:t>
            </a:r>
            <a:r>
              <a:rPr lang="en-US" dirty="0" err="1"/>
              <a:t>krachtverdeling</a:t>
            </a:r>
            <a:r>
              <a:rPr lang="en-US" dirty="0"/>
              <a:t> en is </a:t>
            </a:r>
            <a:r>
              <a:rPr lang="en-US" dirty="0" err="1"/>
              <a:t>beter</a:t>
            </a:r>
            <a:r>
              <a:rPr lang="en-US" dirty="0"/>
              <a:t> </a:t>
            </a:r>
            <a:r>
              <a:rPr lang="en-US" dirty="0" err="1"/>
              <a:t>toegankelijk</a:t>
            </a:r>
            <a:r>
              <a:rPr lang="en-US" dirty="0"/>
              <a:t> </a:t>
            </a:r>
            <a:r>
              <a:rPr lang="en-US" dirty="0" err="1"/>
              <a:t>voor</a:t>
            </a:r>
            <a:r>
              <a:rPr lang="en-US" dirty="0"/>
              <a:t> </a:t>
            </a:r>
            <a:r>
              <a:rPr lang="en-US" dirty="0" err="1"/>
              <a:t>onderhoud</a:t>
            </a:r>
            <a:r>
              <a:rPr lang="en-US" dirty="0"/>
              <a:t> en </a:t>
            </a:r>
            <a:r>
              <a:rPr lang="en-US" dirty="0" err="1"/>
              <a:t>reparaties</a:t>
            </a:r>
            <a:endParaRPr lang="en-US" dirty="0"/>
          </a:p>
        </p:txBody>
      </p:sp>
      <p:pic>
        <p:nvPicPr>
          <p:cNvPr id="11" name="Tijdelijke aanduiding voor inhoud 10">
            <a:extLst>
              <a:ext uri="{FF2B5EF4-FFF2-40B4-BE49-F238E27FC236}">
                <a16:creationId xmlns:a16="http://schemas.microsoft.com/office/drawing/2014/main" id="{EC0FAF10-94E5-4868-9FB5-EFCEA4BE7290}"/>
              </a:ext>
            </a:extLst>
          </p:cNvPr>
          <p:cNvPicPr>
            <a:picLocks noGrp="1" noChangeAspect="1"/>
          </p:cNvPicPr>
          <p:nvPr>
            <p:ph sz="half" idx="2"/>
          </p:nvPr>
        </p:nvPicPr>
        <p:blipFill>
          <a:blip r:embed="rId2"/>
          <a:stretch>
            <a:fillRect/>
          </a:stretch>
        </p:blipFill>
        <p:spPr>
          <a:xfrm>
            <a:off x="4648200" y="1907410"/>
            <a:ext cx="4038600" cy="3911542"/>
          </a:xfrm>
        </p:spPr>
      </p:pic>
    </p:spTree>
    <p:extLst>
      <p:ext uri="{BB962C8B-B14F-4D97-AF65-F5344CB8AC3E}">
        <p14:creationId xmlns:p14="http://schemas.microsoft.com/office/powerpoint/2010/main" val="600275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273050"/>
            <a:ext cx="8229600" cy="779686"/>
          </a:xfrm>
        </p:spPr>
        <p:txBody>
          <a:bodyPr anchor="b">
            <a:normAutofit/>
          </a:bodyPr>
          <a:lstStyle/>
          <a:p>
            <a:pPr algn="ctr"/>
            <a:r>
              <a:rPr lang="nl-NL" dirty="0"/>
              <a:t>Bediening van een mechanische hefinrichting</a:t>
            </a:r>
          </a:p>
        </p:txBody>
      </p:sp>
      <p:pic>
        <p:nvPicPr>
          <p:cNvPr id="4" name="Tijdelijke aanduiding voor inhoud 3">
            <a:extLst>
              <a:ext uri="{FF2B5EF4-FFF2-40B4-BE49-F238E27FC236}">
                <a16:creationId xmlns:a16="http://schemas.microsoft.com/office/drawing/2014/main" id="{9525BFD1-2FD6-49F4-9E19-CA6DBEF724C9}"/>
              </a:ext>
            </a:extLst>
          </p:cNvPr>
          <p:cNvPicPr>
            <a:picLocks noGrp="1" noChangeAspect="1"/>
          </p:cNvPicPr>
          <p:nvPr>
            <p:ph idx="1"/>
          </p:nvPr>
        </p:nvPicPr>
        <p:blipFill>
          <a:blip r:embed="rId2"/>
          <a:stretch>
            <a:fillRect/>
          </a:stretch>
        </p:blipFill>
        <p:spPr>
          <a:xfrm>
            <a:off x="4499992" y="1556792"/>
            <a:ext cx="4186808" cy="4968552"/>
          </a:xfrm>
          <a:noFill/>
        </p:spPr>
      </p:pic>
      <p:sp>
        <p:nvSpPr>
          <p:cNvPr id="10" name="Text Placeholder 3">
            <a:extLst>
              <a:ext uri="{FF2B5EF4-FFF2-40B4-BE49-F238E27FC236}">
                <a16:creationId xmlns:a16="http://schemas.microsoft.com/office/drawing/2014/main" id="{7258991B-BC67-4143-88A6-7DE5324773D3}"/>
              </a:ext>
            </a:extLst>
          </p:cNvPr>
          <p:cNvSpPr>
            <a:spLocks noGrp="1"/>
          </p:cNvSpPr>
          <p:nvPr>
            <p:ph type="body" sz="half" idx="2"/>
          </p:nvPr>
        </p:nvSpPr>
        <p:spPr>
          <a:xfrm>
            <a:off x="1043608" y="1435100"/>
            <a:ext cx="3024336" cy="4874220"/>
          </a:xfrm>
        </p:spPr>
        <p:txBody>
          <a:bodyPr>
            <a:normAutofit/>
          </a:bodyPr>
          <a:lstStyle/>
          <a:p>
            <a:r>
              <a:rPr lang="en-US" sz="2000" dirty="0" err="1"/>
              <a:t>Bij</a:t>
            </a:r>
            <a:r>
              <a:rPr lang="en-US" sz="2000" dirty="0"/>
              <a:t> </a:t>
            </a:r>
            <a:r>
              <a:rPr lang="en-US" sz="2000" dirty="0" err="1"/>
              <a:t>een</a:t>
            </a:r>
            <a:r>
              <a:rPr lang="en-US" sz="2000" dirty="0"/>
              <a:t> </a:t>
            </a:r>
            <a:r>
              <a:rPr lang="en-US" sz="2000" dirty="0" err="1"/>
              <a:t>mechanische</a:t>
            </a:r>
            <a:r>
              <a:rPr lang="en-US" sz="2000" dirty="0"/>
              <a:t> </a:t>
            </a:r>
            <a:r>
              <a:rPr lang="en-US" sz="2000" dirty="0" err="1"/>
              <a:t>hefinrichting</a:t>
            </a:r>
            <a:r>
              <a:rPr lang="en-US" sz="2000" dirty="0"/>
              <a:t> </a:t>
            </a:r>
            <a:r>
              <a:rPr lang="en-US" sz="2000" dirty="0" err="1"/>
              <a:t>bedien</a:t>
            </a:r>
            <a:r>
              <a:rPr lang="en-US" sz="2000" dirty="0"/>
              <a:t> je via de </a:t>
            </a:r>
            <a:r>
              <a:rPr lang="en-US" sz="2000" dirty="0" err="1"/>
              <a:t>hendel</a:t>
            </a:r>
            <a:r>
              <a:rPr lang="en-US" sz="2000" dirty="0"/>
              <a:t> A ( en </a:t>
            </a:r>
            <a:r>
              <a:rPr lang="en-US" sz="2000" dirty="0" err="1"/>
              <a:t>eventueel</a:t>
            </a:r>
            <a:r>
              <a:rPr lang="en-US" sz="2000" dirty="0"/>
              <a:t> </a:t>
            </a:r>
            <a:r>
              <a:rPr lang="en-US" sz="2000" dirty="0" err="1"/>
              <a:t>een</a:t>
            </a:r>
            <a:r>
              <a:rPr lang="en-US" sz="2000" dirty="0"/>
              <a:t> </a:t>
            </a:r>
            <a:r>
              <a:rPr lang="en-US" sz="2000" dirty="0" err="1"/>
              <a:t>stangenstelsel</a:t>
            </a:r>
            <a:r>
              <a:rPr lang="en-US" sz="2000" dirty="0"/>
              <a:t> ) </a:t>
            </a:r>
            <a:r>
              <a:rPr lang="en-US" sz="2000" dirty="0" err="1"/>
              <a:t>rechtstreeks</a:t>
            </a:r>
            <a:r>
              <a:rPr lang="en-US" sz="2000" dirty="0"/>
              <a:t> het </a:t>
            </a:r>
            <a:r>
              <a:rPr lang="en-US" sz="2000" dirty="0" err="1"/>
              <a:t>stuurventiel</a:t>
            </a:r>
            <a:r>
              <a:rPr lang="en-US" sz="2000" dirty="0"/>
              <a:t> van de </a:t>
            </a:r>
            <a:r>
              <a:rPr lang="en-US" sz="2000" dirty="0" err="1"/>
              <a:t>hefcilinders</a:t>
            </a:r>
            <a:r>
              <a:rPr lang="en-US" sz="2000" dirty="0"/>
              <a:t>. </a:t>
            </a:r>
          </a:p>
          <a:p>
            <a:r>
              <a:rPr lang="en-US" sz="2000" dirty="0"/>
              <a:t>Met </a:t>
            </a:r>
            <a:r>
              <a:rPr lang="en-US" sz="2000" dirty="0" err="1"/>
              <a:t>hendel</a:t>
            </a:r>
            <a:r>
              <a:rPr lang="en-US" sz="2000" dirty="0"/>
              <a:t> E </a:t>
            </a:r>
            <a:r>
              <a:rPr lang="en-US" sz="2000" dirty="0" err="1"/>
              <a:t>wordt</a:t>
            </a:r>
            <a:r>
              <a:rPr lang="en-US" sz="2000" dirty="0"/>
              <a:t> de </a:t>
            </a:r>
            <a:r>
              <a:rPr lang="en-US" sz="2000" dirty="0" err="1"/>
              <a:t>trekkracht</a:t>
            </a:r>
            <a:r>
              <a:rPr lang="en-US" sz="2000" dirty="0"/>
              <a:t>- of </a:t>
            </a:r>
            <a:r>
              <a:rPr lang="en-US" sz="2000" dirty="0" err="1"/>
              <a:t>positieregeling</a:t>
            </a:r>
            <a:r>
              <a:rPr lang="en-US" sz="2000" dirty="0"/>
              <a:t> </a:t>
            </a:r>
            <a:r>
              <a:rPr lang="en-US" sz="2000" dirty="0" err="1"/>
              <a:t>ingesteld</a:t>
            </a:r>
            <a:r>
              <a:rPr lang="en-US" sz="2000" dirty="0"/>
              <a:t>.</a:t>
            </a:r>
          </a:p>
          <a:p>
            <a:r>
              <a:rPr lang="en-US" sz="2000" dirty="0"/>
              <a:t>De </a:t>
            </a:r>
            <a:r>
              <a:rPr lang="en-US" sz="2000" dirty="0" err="1"/>
              <a:t>knoppen</a:t>
            </a:r>
            <a:r>
              <a:rPr lang="en-US" sz="2000" dirty="0"/>
              <a:t> B,F en G </a:t>
            </a:r>
            <a:r>
              <a:rPr lang="en-US" sz="2000" dirty="0" err="1"/>
              <a:t>zijn</a:t>
            </a:r>
            <a:r>
              <a:rPr lang="en-US" sz="2000" dirty="0"/>
              <a:t> de </a:t>
            </a:r>
            <a:r>
              <a:rPr lang="en-US" sz="2000" dirty="0" err="1"/>
              <a:t>instelbare</a:t>
            </a:r>
            <a:r>
              <a:rPr lang="en-US" sz="2000" dirty="0"/>
              <a:t> </a:t>
            </a:r>
            <a:r>
              <a:rPr lang="en-US" sz="2000" dirty="0" err="1"/>
              <a:t>aanslagen</a:t>
            </a:r>
            <a:r>
              <a:rPr lang="en-US" sz="2000" dirty="0"/>
              <a:t> </a:t>
            </a:r>
            <a:r>
              <a:rPr lang="en-US" sz="2000" dirty="0" err="1"/>
              <a:t>voor</a:t>
            </a:r>
            <a:r>
              <a:rPr lang="en-US" sz="2000" dirty="0"/>
              <a:t> </a:t>
            </a:r>
            <a:r>
              <a:rPr lang="en-US" sz="2000" dirty="0" err="1"/>
              <a:t>hendel</a:t>
            </a:r>
            <a:r>
              <a:rPr lang="en-US" sz="2000" dirty="0"/>
              <a:t> A en E.</a:t>
            </a:r>
          </a:p>
        </p:txBody>
      </p:sp>
    </p:spTree>
    <p:extLst>
      <p:ext uri="{BB962C8B-B14F-4D97-AF65-F5344CB8AC3E}">
        <p14:creationId xmlns:p14="http://schemas.microsoft.com/office/powerpoint/2010/main" val="348363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nl-NL" sz="2800" dirty="0"/>
              <a:t>Elektronische hefinrichting EHR</a:t>
            </a:r>
          </a:p>
        </p:txBody>
      </p:sp>
      <p:sp>
        <p:nvSpPr>
          <p:cNvPr id="10" name="Content Placeholder 2">
            <a:extLst>
              <a:ext uri="{FF2B5EF4-FFF2-40B4-BE49-F238E27FC236}">
                <a16:creationId xmlns:a16="http://schemas.microsoft.com/office/drawing/2014/main" id="{35FB80F5-CBC7-46F6-A6B1-498D7C15FD97}"/>
              </a:ext>
            </a:extLst>
          </p:cNvPr>
          <p:cNvSpPr>
            <a:spLocks noGrp="1"/>
          </p:cNvSpPr>
          <p:nvPr>
            <p:ph sz="half" idx="1"/>
          </p:nvPr>
        </p:nvSpPr>
        <p:spPr>
          <a:xfrm>
            <a:off x="457200" y="1600200"/>
            <a:ext cx="4038600" cy="4525963"/>
          </a:xfrm>
        </p:spPr>
        <p:txBody>
          <a:bodyPr>
            <a:normAutofit fontScale="92500" lnSpcReduction="10000"/>
          </a:bodyPr>
          <a:lstStyle/>
          <a:p>
            <a:r>
              <a:rPr lang="en-US" dirty="0"/>
              <a:t>De </a:t>
            </a:r>
            <a:r>
              <a:rPr lang="en-US" dirty="0" err="1"/>
              <a:t>elektronische</a:t>
            </a:r>
            <a:r>
              <a:rPr lang="en-US" dirty="0"/>
              <a:t> </a:t>
            </a:r>
            <a:r>
              <a:rPr lang="en-US" dirty="0" err="1"/>
              <a:t>hefinrichting</a:t>
            </a:r>
            <a:r>
              <a:rPr lang="en-US" dirty="0"/>
              <a:t> </a:t>
            </a:r>
            <a:r>
              <a:rPr lang="en-US" dirty="0" err="1"/>
              <a:t>heeft</a:t>
            </a:r>
            <a:r>
              <a:rPr lang="en-US" dirty="0"/>
              <a:t> </a:t>
            </a:r>
            <a:r>
              <a:rPr lang="en-US" dirty="0" err="1"/>
              <a:t>vele</a:t>
            </a:r>
            <a:r>
              <a:rPr lang="en-US" dirty="0"/>
              <a:t> </a:t>
            </a:r>
            <a:r>
              <a:rPr lang="en-US" dirty="0" err="1"/>
              <a:t>voordelen</a:t>
            </a:r>
            <a:r>
              <a:rPr lang="en-US" dirty="0"/>
              <a:t>:</a:t>
            </a:r>
          </a:p>
          <a:p>
            <a:r>
              <a:rPr lang="en-US" dirty="0" err="1"/>
              <a:t>Geen</a:t>
            </a:r>
            <a:r>
              <a:rPr lang="en-US" dirty="0"/>
              <a:t> </a:t>
            </a:r>
            <a:r>
              <a:rPr lang="en-US" dirty="0" err="1"/>
              <a:t>mechanische</a:t>
            </a:r>
            <a:r>
              <a:rPr lang="en-US" dirty="0"/>
              <a:t> verbing </a:t>
            </a:r>
            <a:r>
              <a:rPr lang="en-US" dirty="0" err="1"/>
              <a:t>tussen</a:t>
            </a:r>
            <a:r>
              <a:rPr lang="en-US" dirty="0"/>
              <a:t> </a:t>
            </a:r>
            <a:r>
              <a:rPr lang="en-US" dirty="0" err="1"/>
              <a:t>cabine</a:t>
            </a:r>
            <a:r>
              <a:rPr lang="en-US" dirty="0"/>
              <a:t> en </a:t>
            </a:r>
            <a:r>
              <a:rPr lang="en-US" dirty="0" err="1"/>
              <a:t>hefinrichting</a:t>
            </a:r>
            <a:endParaRPr lang="en-US" dirty="0"/>
          </a:p>
          <a:p>
            <a:r>
              <a:rPr lang="en-US" dirty="0" err="1"/>
              <a:t>Lichter</a:t>
            </a:r>
            <a:r>
              <a:rPr lang="en-US" dirty="0"/>
              <a:t> </a:t>
            </a:r>
            <a:r>
              <a:rPr lang="en-US" dirty="0" err="1"/>
              <a:t>te</a:t>
            </a:r>
            <a:r>
              <a:rPr lang="en-US" dirty="0"/>
              <a:t> </a:t>
            </a:r>
            <a:r>
              <a:rPr lang="en-US" dirty="0" err="1"/>
              <a:t>bedienen</a:t>
            </a:r>
            <a:endParaRPr lang="en-US" dirty="0"/>
          </a:p>
          <a:p>
            <a:r>
              <a:rPr lang="en-US" dirty="0" err="1"/>
              <a:t>Veel</a:t>
            </a:r>
            <a:r>
              <a:rPr lang="en-US" dirty="0"/>
              <a:t> </a:t>
            </a:r>
            <a:r>
              <a:rPr lang="en-US" dirty="0" err="1"/>
              <a:t>meer</a:t>
            </a:r>
            <a:r>
              <a:rPr lang="en-US" dirty="0"/>
              <a:t> </a:t>
            </a:r>
            <a:r>
              <a:rPr lang="en-US" dirty="0" err="1"/>
              <a:t>instellingen</a:t>
            </a:r>
            <a:r>
              <a:rPr lang="en-US" dirty="0"/>
              <a:t> </a:t>
            </a:r>
            <a:r>
              <a:rPr lang="en-US" dirty="0" err="1"/>
              <a:t>mogelijk</a:t>
            </a:r>
            <a:endParaRPr lang="en-US" dirty="0"/>
          </a:p>
          <a:p>
            <a:r>
              <a:rPr lang="en-US" dirty="0" err="1"/>
              <a:t>Veel</a:t>
            </a:r>
            <a:r>
              <a:rPr lang="en-US" dirty="0"/>
              <a:t> </a:t>
            </a:r>
            <a:r>
              <a:rPr lang="en-US" dirty="0" err="1"/>
              <a:t>nauwkeuriger</a:t>
            </a:r>
            <a:r>
              <a:rPr lang="en-US" dirty="0"/>
              <a:t> </a:t>
            </a:r>
            <a:r>
              <a:rPr lang="en-US" dirty="0" err="1"/>
              <a:t>instellingen</a:t>
            </a:r>
            <a:endParaRPr lang="en-US" dirty="0"/>
          </a:p>
        </p:txBody>
      </p:sp>
      <p:pic>
        <p:nvPicPr>
          <p:cNvPr id="5" name="Tijdelijke aanduiding voor inhoud 4">
            <a:extLst>
              <a:ext uri="{FF2B5EF4-FFF2-40B4-BE49-F238E27FC236}">
                <a16:creationId xmlns:a16="http://schemas.microsoft.com/office/drawing/2014/main" id="{D9592F3B-CEB7-4A6C-B3DD-ED76477306CA}"/>
              </a:ext>
            </a:extLst>
          </p:cNvPr>
          <p:cNvPicPr>
            <a:picLocks noGrp="1" noChangeAspect="1"/>
          </p:cNvPicPr>
          <p:nvPr>
            <p:ph sz="half" idx="2"/>
          </p:nvPr>
        </p:nvPicPr>
        <p:blipFill>
          <a:blip r:embed="rId2"/>
          <a:stretch>
            <a:fillRect/>
          </a:stretch>
        </p:blipFill>
        <p:spPr>
          <a:xfrm>
            <a:off x="4648200" y="2016516"/>
            <a:ext cx="4038600" cy="3693331"/>
          </a:xfrm>
          <a:noFill/>
        </p:spPr>
      </p:pic>
    </p:spTree>
    <p:extLst>
      <p:ext uri="{BB962C8B-B14F-4D97-AF65-F5344CB8AC3E}">
        <p14:creationId xmlns:p14="http://schemas.microsoft.com/office/powerpoint/2010/main" val="151801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DC660E-DC66-4A8B-8899-0999A01AF965}"/>
              </a:ext>
            </a:extLst>
          </p:cNvPr>
          <p:cNvSpPr>
            <a:spLocks noGrp="1"/>
          </p:cNvSpPr>
          <p:nvPr>
            <p:ph type="title"/>
          </p:nvPr>
        </p:nvSpPr>
        <p:spPr>
          <a:xfrm>
            <a:off x="1979712" y="332656"/>
            <a:ext cx="6645424" cy="648072"/>
          </a:xfrm>
        </p:spPr>
        <p:txBody>
          <a:bodyPr/>
          <a:lstStyle/>
          <a:p>
            <a:r>
              <a:rPr lang="en-US" dirty="0"/>
              <a:t> </a:t>
            </a:r>
            <a:r>
              <a:rPr lang="en-US" dirty="0" err="1"/>
              <a:t>Externe</a:t>
            </a:r>
            <a:r>
              <a:rPr lang="en-US" dirty="0"/>
              <a:t> </a:t>
            </a:r>
            <a:r>
              <a:rPr lang="en-US" dirty="0" err="1"/>
              <a:t>Hydrauliek</a:t>
            </a:r>
            <a:r>
              <a:rPr lang="en-US" dirty="0"/>
              <a:t> </a:t>
            </a:r>
            <a:r>
              <a:rPr lang="en-US" dirty="0" err="1"/>
              <a:t>aansluitingen</a:t>
            </a:r>
            <a:endParaRPr lang="en-US" dirty="0"/>
          </a:p>
        </p:txBody>
      </p:sp>
      <p:pic>
        <p:nvPicPr>
          <p:cNvPr id="6" name="Tijdelijke aanduiding voor inhoud 5">
            <a:extLst>
              <a:ext uri="{FF2B5EF4-FFF2-40B4-BE49-F238E27FC236}">
                <a16:creationId xmlns:a16="http://schemas.microsoft.com/office/drawing/2014/main" id="{855E8745-A607-4BA7-9E62-BEDC69F113B1}"/>
              </a:ext>
            </a:extLst>
          </p:cNvPr>
          <p:cNvPicPr>
            <a:picLocks noGrp="1" noChangeAspect="1"/>
          </p:cNvPicPr>
          <p:nvPr>
            <p:ph idx="1"/>
          </p:nvPr>
        </p:nvPicPr>
        <p:blipFill>
          <a:blip r:embed="rId2"/>
          <a:stretch>
            <a:fillRect/>
          </a:stretch>
        </p:blipFill>
        <p:spPr>
          <a:xfrm>
            <a:off x="391920" y="1939694"/>
            <a:ext cx="3820040" cy="3629337"/>
          </a:xfrm>
        </p:spPr>
      </p:pic>
      <p:pic>
        <p:nvPicPr>
          <p:cNvPr id="8" name="Afbeelding 7">
            <a:extLst>
              <a:ext uri="{FF2B5EF4-FFF2-40B4-BE49-F238E27FC236}">
                <a16:creationId xmlns:a16="http://schemas.microsoft.com/office/drawing/2014/main" id="{57F74C0F-33DB-4BE9-B085-86AED9CAEAF8}"/>
              </a:ext>
            </a:extLst>
          </p:cNvPr>
          <p:cNvPicPr>
            <a:picLocks noChangeAspect="1"/>
          </p:cNvPicPr>
          <p:nvPr/>
        </p:nvPicPr>
        <p:blipFill>
          <a:blip r:embed="rId3"/>
          <a:stretch>
            <a:fillRect/>
          </a:stretch>
        </p:blipFill>
        <p:spPr>
          <a:xfrm>
            <a:off x="4493767" y="1963111"/>
            <a:ext cx="4614738" cy="3629336"/>
          </a:xfrm>
          <a:prstGeom prst="rect">
            <a:avLst/>
          </a:prstGeom>
        </p:spPr>
      </p:pic>
    </p:spTree>
    <p:extLst>
      <p:ext uri="{BB962C8B-B14F-4D97-AF65-F5344CB8AC3E}">
        <p14:creationId xmlns:p14="http://schemas.microsoft.com/office/powerpoint/2010/main" val="237467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4404DC-B7D1-4889-B21A-0676E37A13E9}"/>
              </a:ext>
            </a:extLst>
          </p:cNvPr>
          <p:cNvSpPr>
            <a:spLocks noGrp="1"/>
          </p:cNvSpPr>
          <p:nvPr>
            <p:ph type="title"/>
          </p:nvPr>
        </p:nvSpPr>
        <p:spPr>
          <a:xfrm>
            <a:off x="457200" y="548680"/>
            <a:ext cx="8229600" cy="868958"/>
          </a:xfrm>
        </p:spPr>
        <p:txBody>
          <a:bodyPr anchor="ctr">
            <a:normAutofit/>
          </a:bodyPr>
          <a:lstStyle/>
          <a:p>
            <a:pPr>
              <a:lnSpc>
                <a:spcPct val="90000"/>
              </a:lnSpc>
            </a:pPr>
            <a:r>
              <a:rPr lang="nl-NL" sz="2600" b="1" dirty="0"/>
              <a:t>Mechanische bediening externe hydrauliek</a:t>
            </a:r>
          </a:p>
        </p:txBody>
      </p:sp>
      <p:sp>
        <p:nvSpPr>
          <p:cNvPr id="10" name="Content Placeholder 2">
            <a:extLst>
              <a:ext uri="{FF2B5EF4-FFF2-40B4-BE49-F238E27FC236}">
                <a16:creationId xmlns:a16="http://schemas.microsoft.com/office/drawing/2014/main" id="{C54A8C55-763E-4FB3-AB9E-774CD537606B}"/>
              </a:ext>
            </a:extLst>
          </p:cNvPr>
          <p:cNvSpPr>
            <a:spLocks noGrp="1"/>
          </p:cNvSpPr>
          <p:nvPr>
            <p:ph sz="half" idx="1"/>
          </p:nvPr>
        </p:nvSpPr>
        <p:spPr>
          <a:xfrm>
            <a:off x="827584" y="1611297"/>
            <a:ext cx="4038600" cy="4525963"/>
          </a:xfrm>
        </p:spPr>
        <p:txBody>
          <a:bodyPr>
            <a:normAutofit fontScale="92500" lnSpcReduction="20000"/>
          </a:bodyPr>
          <a:lstStyle/>
          <a:p>
            <a:r>
              <a:rPr lang="en-US" dirty="0" err="1"/>
              <a:t>Voordelen</a:t>
            </a:r>
            <a:r>
              <a:rPr lang="en-US" dirty="0"/>
              <a:t>:</a:t>
            </a:r>
          </a:p>
          <a:p>
            <a:r>
              <a:rPr lang="en-US" dirty="0" err="1"/>
              <a:t>Goedkoper</a:t>
            </a:r>
            <a:endParaRPr lang="en-US" dirty="0"/>
          </a:p>
          <a:p>
            <a:r>
              <a:rPr lang="en-US" dirty="0"/>
              <a:t>Meer </a:t>
            </a:r>
            <a:r>
              <a:rPr lang="en-US" dirty="0" err="1"/>
              <a:t>gevoel</a:t>
            </a:r>
            <a:r>
              <a:rPr lang="en-US" dirty="0"/>
              <a:t> ??</a:t>
            </a:r>
          </a:p>
          <a:p>
            <a:pPr marL="0" indent="0">
              <a:buNone/>
            </a:pPr>
            <a:endParaRPr lang="en-US" dirty="0"/>
          </a:p>
          <a:p>
            <a:r>
              <a:rPr lang="en-US" dirty="0" err="1"/>
              <a:t>Nadelen</a:t>
            </a:r>
            <a:r>
              <a:rPr lang="en-US" dirty="0"/>
              <a:t> :</a:t>
            </a:r>
          </a:p>
          <a:p>
            <a:endParaRPr lang="en-US" dirty="0"/>
          </a:p>
          <a:p>
            <a:r>
              <a:rPr lang="en-US" dirty="0" err="1"/>
              <a:t>Vaste</a:t>
            </a:r>
            <a:r>
              <a:rPr lang="en-US" dirty="0"/>
              <a:t> </a:t>
            </a:r>
            <a:r>
              <a:rPr lang="en-US" dirty="0" err="1"/>
              <a:t>plaats</a:t>
            </a:r>
            <a:r>
              <a:rPr lang="en-US" dirty="0"/>
              <a:t> in de trekker</a:t>
            </a:r>
          </a:p>
          <a:p>
            <a:r>
              <a:rPr lang="en-US" dirty="0" err="1"/>
              <a:t>Mechanische</a:t>
            </a:r>
            <a:r>
              <a:rPr lang="en-US" dirty="0"/>
              <a:t> </a:t>
            </a:r>
            <a:r>
              <a:rPr lang="en-US" dirty="0" err="1"/>
              <a:t>verbinding</a:t>
            </a:r>
            <a:r>
              <a:rPr lang="en-US" dirty="0"/>
              <a:t> </a:t>
            </a:r>
            <a:r>
              <a:rPr lang="en-US" dirty="0" err="1"/>
              <a:t>tussen</a:t>
            </a:r>
            <a:r>
              <a:rPr lang="en-US" dirty="0"/>
              <a:t> </a:t>
            </a:r>
            <a:r>
              <a:rPr lang="en-US" dirty="0" err="1"/>
              <a:t>cabine</a:t>
            </a:r>
            <a:r>
              <a:rPr lang="en-US" dirty="0"/>
              <a:t> en </a:t>
            </a:r>
            <a:r>
              <a:rPr lang="en-US" dirty="0" err="1"/>
              <a:t>achterbrug</a:t>
            </a:r>
            <a:endParaRPr lang="en-US" dirty="0"/>
          </a:p>
        </p:txBody>
      </p:sp>
      <p:pic>
        <p:nvPicPr>
          <p:cNvPr id="5" name="Tijdelijke aanduiding voor inhoud 4">
            <a:extLst>
              <a:ext uri="{FF2B5EF4-FFF2-40B4-BE49-F238E27FC236}">
                <a16:creationId xmlns:a16="http://schemas.microsoft.com/office/drawing/2014/main" id="{F692250F-D15E-414F-9ED7-B2B061FF6306}"/>
              </a:ext>
            </a:extLst>
          </p:cNvPr>
          <p:cNvPicPr>
            <a:picLocks noGrp="1" noChangeAspect="1"/>
          </p:cNvPicPr>
          <p:nvPr>
            <p:ph sz="half" idx="2"/>
          </p:nvPr>
        </p:nvPicPr>
        <p:blipFill rotWithShape="1">
          <a:blip r:embed="rId2"/>
          <a:srcRect t="11731" r="-2" b="10100"/>
          <a:stretch/>
        </p:blipFill>
        <p:spPr>
          <a:xfrm>
            <a:off x="4648200" y="1600200"/>
            <a:ext cx="4038600" cy="4525963"/>
          </a:xfrm>
          <a:noFill/>
        </p:spPr>
      </p:pic>
    </p:spTree>
    <p:extLst>
      <p:ext uri="{BB962C8B-B14F-4D97-AF65-F5344CB8AC3E}">
        <p14:creationId xmlns:p14="http://schemas.microsoft.com/office/powerpoint/2010/main" val="87969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 calcmode="lin" valueType="num">
                                      <p:cBhvr additive="base">
                                        <p:cTn id="37"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FA1CD-2B26-496D-BC69-DE027F4E0ABD}"/>
              </a:ext>
            </a:extLst>
          </p:cNvPr>
          <p:cNvSpPr>
            <a:spLocks noGrp="1"/>
          </p:cNvSpPr>
          <p:nvPr>
            <p:ph type="title"/>
          </p:nvPr>
        </p:nvSpPr>
        <p:spPr>
          <a:xfrm>
            <a:off x="457200" y="274638"/>
            <a:ext cx="8229600" cy="1143000"/>
          </a:xfrm>
        </p:spPr>
        <p:txBody>
          <a:bodyPr anchor="ctr">
            <a:normAutofit/>
          </a:bodyPr>
          <a:lstStyle/>
          <a:p>
            <a:pPr>
              <a:lnSpc>
                <a:spcPct val="90000"/>
              </a:lnSpc>
            </a:pPr>
            <a:r>
              <a:rPr lang="nl-NL" sz="2600" b="1" dirty="0"/>
              <a:t>Elektrische bediening externe hydrauliek</a:t>
            </a:r>
          </a:p>
        </p:txBody>
      </p:sp>
      <p:sp>
        <p:nvSpPr>
          <p:cNvPr id="10" name="Content Placeholder 2">
            <a:extLst>
              <a:ext uri="{FF2B5EF4-FFF2-40B4-BE49-F238E27FC236}">
                <a16:creationId xmlns:a16="http://schemas.microsoft.com/office/drawing/2014/main" id="{66DE5783-2007-4254-941C-1A298E2D6C0E}"/>
              </a:ext>
            </a:extLst>
          </p:cNvPr>
          <p:cNvSpPr>
            <a:spLocks noGrp="1"/>
          </p:cNvSpPr>
          <p:nvPr>
            <p:ph sz="half" idx="1"/>
          </p:nvPr>
        </p:nvSpPr>
        <p:spPr>
          <a:xfrm>
            <a:off x="683568" y="1600200"/>
            <a:ext cx="3812232" cy="4525963"/>
          </a:xfrm>
        </p:spPr>
        <p:txBody>
          <a:bodyPr/>
          <a:lstStyle/>
          <a:p>
            <a:r>
              <a:rPr lang="en-US" dirty="0" err="1"/>
              <a:t>Voordelen</a:t>
            </a:r>
            <a:r>
              <a:rPr lang="en-US" dirty="0"/>
              <a:t>:</a:t>
            </a:r>
          </a:p>
          <a:p>
            <a:r>
              <a:rPr lang="en-US" dirty="0" err="1"/>
              <a:t>Lichtere</a:t>
            </a:r>
            <a:r>
              <a:rPr lang="en-US" dirty="0"/>
              <a:t> </a:t>
            </a:r>
            <a:r>
              <a:rPr lang="en-US" dirty="0" err="1"/>
              <a:t>bediening</a:t>
            </a:r>
            <a:endParaRPr lang="en-US" dirty="0"/>
          </a:p>
          <a:p>
            <a:r>
              <a:rPr lang="en-US" dirty="0" err="1"/>
              <a:t>Bediening</a:t>
            </a:r>
            <a:r>
              <a:rPr lang="en-US" dirty="0"/>
              <a:t> </a:t>
            </a:r>
            <a:r>
              <a:rPr lang="en-US" dirty="0" err="1"/>
              <a:t>verplaatst</a:t>
            </a:r>
            <a:r>
              <a:rPr lang="en-US" dirty="0"/>
              <a:t> mee </a:t>
            </a:r>
            <a:r>
              <a:rPr lang="en-US" dirty="0" err="1"/>
              <a:t>bij</a:t>
            </a:r>
            <a:r>
              <a:rPr lang="en-US" dirty="0"/>
              <a:t> </a:t>
            </a:r>
            <a:r>
              <a:rPr lang="en-US" dirty="0" err="1"/>
              <a:t>verstelling</a:t>
            </a:r>
            <a:r>
              <a:rPr lang="en-US" dirty="0"/>
              <a:t> van de </a:t>
            </a:r>
            <a:r>
              <a:rPr lang="en-US" dirty="0" err="1"/>
              <a:t>stoel</a:t>
            </a:r>
            <a:endParaRPr lang="en-US" dirty="0"/>
          </a:p>
          <a:p>
            <a:r>
              <a:rPr lang="en-US" dirty="0" err="1"/>
              <a:t>Ruime</a:t>
            </a:r>
            <a:r>
              <a:rPr lang="en-US" dirty="0"/>
              <a:t> </a:t>
            </a:r>
            <a:r>
              <a:rPr lang="en-US" dirty="0" err="1"/>
              <a:t>instelmogelijkheden</a:t>
            </a:r>
            <a:endParaRPr lang="en-US" dirty="0"/>
          </a:p>
          <a:p>
            <a:pPr marL="0" indent="0">
              <a:buNone/>
            </a:pPr>
            <a:r>
              <a:rPr lang="en-US" dirty="0"/>
              <a:t>   ( </a:t>
            </a:r>
            <a:r>
              <a:rPr lang="en-US" dirty="0" err="1"/>
              <a:t>snelheid</a:t>
            </a:r>
            <a:r>
              <a:rPr lang="en-US" dirty="0"/>
              <a:t>, </a:t>
            </a:r>
            <a:r>
              <a:rPr lang="en-US" dirty="0" err="1"/>
              <a:t>debiet</a:t>
            </a:r>
            <a:r>
              <a:rPr lang="en-US" dirty="0"/>
              <a:t>,           </a:t>
            </a:r>
            <a:r>
              <a:rPr lang="en-US" dirty="0" err="1"/>
              <a:t>tijd</a:t>
            </a:r>
            <a:r>
              <a:rPr lang="en-US" dirty="0"/>
              <a:t> )</a:t>
            </a:r>
          </a:p>
        </p:txBody>
      </p:sp>
      <p:pic>
        <p:nvPicPr>
          <p:cNvPr id="5" name="Tijdelijke aanduiding voor inhoud 4">
            <a:extLst>
              <a:ext uri="{FF2B5EF4-FFF2-40B4-BE49-F238E27FC236}">
                <a16:creationId xmlns:a16="http://schemas.microsoft.com/office/drawing/2014/main" id="{4792D54D-171D-4E8A-8972-D0B02E662B5E}"/>
              </a:ext>
            </a:extLst>
          </p:cNvPr>
          <p:cNvPicPr>
            <a:picLocks noGrp="1" noChangeAspect="1"/>
          </p:cNvPicPr>
          <p:nvPr>
            <p:ph sz="half" idx="2"/>
          </p:nvPr>
        </p:nvPicPr>
        <p:blipFill rotWithShape="1">
          <a:blip r:embed="rId2"/>
          <a:srcRect l="6049" r="12527" b="1"/>
          <a:stretch/>
        </p:blipFill>
        <p:spPr>
          <a:xfrm>
            <a:off x="4648200" y="1600200"/>
            <a:ext cx="4038600" cy="4525963"/>
          </a:xfrm>
          <a:noFill/>
        </p:spPr>
      </p:pic>
    </p:spTree>
    <p:extLst>
      <p:ext uri="{BB962C8B-B14F-4D97-AF65-F5344CB8AC3E}">
        <p14:creationId xmlns:p14="http://schemas.microsoft.com/office/powerpoint/2010/main" val="153523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 calcmode="lin" valueType="num">
                                      <p:cBhvr additive="base">
                                        <p:cTn id="2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 calcmode="lin" valueType="num">
                                      <p:cBhvr additive="base">
                                        <p:cTn id="3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5862B-08C7-4F5F-A4A5-B644548175A4}"/>
              </a:ext>
            </a:extLst>
          </p:cNvPr>
          <p:cNvSpPr>
            <a:spLocks noGrp="1"/>
          </p:cNvSpPr>
          <p:nvPr>
            <p:ph type="title"/>
          </p:nvPr>
        </p:nvSpPr>
        <p:spPr/>
        <p:txBody>
          <a:bodyPr/>
          <a:lstStyle/>
          <a:p>
            <a:pPr algn="ctr"/>
            <a:r>
              <a:rPr lang="nl-NL" sz="2600" dirty="0"/>
              <a:t>Nadelen en beperkingen bij verbruiker met veel functies</a:t>
            </a:r>
          </a:p>
        </p:txBody>
      </p:sp>
      <p:sp>
        <p:nvSpPr>
          <p:cNvPr id="3" name="Tijdelijke aanduiding voor inhoud 2">
            <a:extLst>
              <a:ext uri="{FF2B5EF4-FFF2-40B4-BE49-F238E27FC236}">
                <a16:creationId xmlns:a16="http://schemas.microsoft.com/office/drawing/2014/main" id="{EA9ED78F-E462-4170-B9A4-55371297AA60}"/>
              </a:ext>
            </a:extLst>
          </p:cNvPr>
          <p:cNvSpPr>
            <a:spLocks noGrp="1"/>
          </p:cNvSpPr>
          <p:nvPr>
            <p:ph idx="1"/>
          </p:nvPr>
        </p:nvSpPr>
        <p:spPr/>
        <p:txBody>
          <a:bodyPr/>
          <a:lstStyle/>
          <a:p>
            <a:pPr>
              <a:buFont typeface="Wingdings" panose="05000000000000000000" pitchFamily="2" charset="2"/>
              <a:buChar char="Ø"/>
            </a:pPr>
            <a:r>
              <a:rPr lang="nl-NL" dirty="0"/>
              <a:t>Elke functie heeft een eigen bedieningshendel of schakelaar nodig</a:t>
            </a:r>
          </a:p>
          <a:p>
            <a:pPr>
              <a:buFont typeface="Wingdings" panose="05000000000000000000" pitchFamily="2" charset="2"/>
              <a:buChar char="Ø"/>
            </a:pPr>
            <a:endParaRPr lang="nl-NL" dirty="0"/>
          </a:p>
          <a:p>
            <a:pPr>
              <a:buFont typeface="Wingdings" panose="05000000000000000000" pitchFamily="2" charset="2"/>
              <a:buChar char="Ø"/>
            </a:pPr>
            <a:r>
              <a:rPr lang="nl-NL" dirty="0"/>
              <a:t>Beperkt aantal aansluitingen</a:t>
            </a:r>
          </a:p>
          <a:p>
            <a:pPr>
              <a:buFont typeface="Wingdings" panose="05000000000000000000" pitchFamily="2" charset="2"/>
              <a:buChar char="Ø"/>
            </a:pPr>
            <a:endParaRPr lang="nl-NL" dirty="0"/>
          </a:p>
          <a:p>
            <a:pPr>
              <a:buFont typeface="Wingdings" panose="05000000000000000000" pitchFamily="2" charset="2"/>
              <a:buChar char="Ø"/>
            </a:pPr>
            <a:r>
              <a:rPr lang="nl-NL" dirty="0"/>
              <a:t>Niet overzichtelijk welke functie bij welke bediening hoort</a:t>
            </a:r>
          </a:p>
          <a:p>
            <a:pPr>
              <a:buFont typeface="Wingdings" panose="05000000000000000000" pitchFamily="2" charset="2"/>
              <a:buChar char="Ø"/>
            </a:pPr>
            <a:endParaRPr lang="nl-NL" dirty="0"/>
          </a:p>
          <a:p>
            <a:pPr>
              <a:buFont typeface="Wingdings" panose="05000000000000000000" pitchFamily="2" charset="2"/>
              <a:buChar char="Ø"/>
            </a:pPr>
            <a:r>
              <a:rPr lang="nl-NL" dirty="0"/>
              <a:t>Beperkte olie stroom ??</a:t>
            </a:r>
          </a:p>
        </p:txBody>
      </p:sp>
    </p:spTree>
    <p:extLst>
      <p:ext uri="{BB962C8B-B14F-4D97-AF65-F5344CB8AC3E}">
        <p14:creationId xmlns:p14="http://schemas.microsoft.com/office/powerpoint/2010/main" val="26846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538D0F-0BF8-4ECF-B7E1-0331913B302F}"/>
              </a:ext>
            </a:extLst>
          </p:cNvPr>
          <p:cNvSpPr>
            <a:spLocks noGrp="1"/>
          </p:cNvSpPr>
          <p:nvPr>
            <p:ph type="title"/>
          </p:nvPr>
        </p:nvSpPr>
        <p:spPr>
          <a:xfrm>
            <a:off x="457200" y="273050"/>
            <a:ext cx="8229600" cy="635670"/>
          </a:xfrm>
        </p:spPr>
        <p:txBody>
          <a:bodyPr>
            <a:normAutofit/>
          </a:bodyPr>
          <a:lstStyle/>
          <a:p>
            <a:pPr algn="ctr"/>
            <a:r>
              <a:rPr lang="nl-NL" sz="2600" dirty="0"/>
              <a:t>Beperkte oliestroom</a:t>
            </a:r>
          </a:p>
        </p:txBody>
      </p:sp>
      <p:pic>
        <p:nvPicPr>
          <p:cNvPr id="5" name="Tijdelijke aanduiding voor inhoud 4">
            <a:extLst>
              <a:ext uri="{FF2B5EF4-FFF2-40B4-BE49-F238E27FC236}">
                <a16:creationId xmlns:a16="http://schemas.microsoft.com/office/drawing/2014/main" id="{FF804819-ED2F-4708-AB44-428CA385FF3F}"/>
              </a:ext>
            </a:extLst>
          </p:cNvPr>
          <p:cNvPicPr>
            <a:picLocks noGrp="1" noChangeAspect="1"/>
          </p:cNvPicPr>
          <p:nvPr>
            <p:ph idx="1"/>
          </p:nvPr>
        </p:nvPicPr>
        <p:blipFill>
          <a:blip r:embed="rId2"/>
          <a:stretch>
            <a:fillRect/>
          </a:stretch>
        </p:blipFill>
        <p:spPr>
          <a:xfrm>
            <a:off x="5040312" y="2561431"/>
            <a:ext cx="2181225" cy="1276350"/>
          </a:xfrm>
        </p:spPr>
      </p:pic>
      <p:sp>
        <p:nvSpPr>
          <p:cNvPr id="6" name="Tijdelijke aanduiding voor tekst 5">
            <a:extLst>
              <a:ext uri="{FF2B5EF4-FFF2-40B4-BE49-F238E27FC236}">
                <a16:creationId xmlns:a16="http://schemas.microsoft.com/office/drawing/2014/main" id="{068AA0F9-98D8-45AC-AA03-35CFD386651A}"/>
              </a:ext>
            </a:extLst>
          </p:cNvPr>
          <p:cNvSpPr>
            <a:spLocks noGrp="1"/>
          </p:cNvSpPr>
          <p:nvPr>
            <p:ph type="body" sz="half" idx="2"/>
          </p:nvPr>
        </p:nvSpPr>
        <p:spPr>
          <a:xfrm>
            <a:off x="1547664" y="1435100"/>
            <a:ext cx="3024336" cy="4691063"/>
          </a:xfrm>
        </p:spPr>
        <p:txBody>
          <a:bodyPr>
            <a:noAutofit/>
          </a:bodyPr>
          <a:lstStyle/>
          <a:p>
            <a:pPr marL="285750" indent="-285750">
              <a:buFont typeface="Wingdings" panose="05000000000000000000" pitchFamily="2" charset="2"/>
              <a:buChar char="Ø"/>
            </a:pPr>
            <a:r>
              <a:rPr lang="nl-NL" sz="1600" dirty="0"/>
              <a:t>De standaard snelkoppelingen, regelventielen en slangen die op een trekker zijn gemonteerd kunnen maar een beperkte hoeveelheid olie per minuut doorlaten, terwijl de behoefte van de verbruikers ( machines die we aankoppelen ) steeds groter wordt.</a:t>
            </a:r>
          </a:p>
          <a:p>
            <a:endParaRPr lang="nl-NL" sz="1600" dirty="0"/>
          </a:p>
          <a:p>
            <a:pPr marL="285750" indent="-285750">
              <a:buFont typeface="Wingdings" panose="05000000000000000000" pitchFamily="2" charset="2"/>
              <a:buChar char="Ø"/>
            </a:pPr>
            <a:r>
              <a:rPr lang="nl-NL" sz="1600" dirty="0"/>
              <a:t>Daarnaast zorgt een constante hoge oliestroom door een te nauwe doorlating voor extra warmte opwekking,</a:t>
            </a:r>
          </a:p>
        </p:txBody>
      </p:sp>
    </p:spTree>
    <p:extLst>
      <p:ext uri="{BB962C8B-B14F-4D97-AF65-F5344CB8AC3E}">
        <p14:creationId xmlns:p14="http://schemas.microsoft.com/office/powerpoint/2010/main" val="80186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AB62C-2858-4CF7-A08B-9C6EFF50AF1B}"/>
              </a:ext>
            </a:extLst>
          </p:cNvPr>
          <p:cNvSpPr>
            <a:spLocks noGrp="1"/>
          </p:cNvSpPr>
          <p:nvPr>
            <p:ph type="title"/>
          </p:nvPr>
        </p:nvSpPr>
        <p:spPr>
          <a:xfrm>
            <a:off x="457200" y="274638"/>
            <a:ext cx="8229600" cy="1143000"/>
          </a:xfrm>
        </p:spPr>
        <p:txBody>
          <a:bodyPr anchor="ctr">
            <a:normAutofit/>
          </a:bodyPr>
          <a:lstStyle/>
          <a:p>
            <a:r>
              <a:rPr lang="nl-NL" sz="2600" b="1" dirty="0"/>
              <a:t>Power </a:t>
            </a:r>
            <a:r>
              <a:rPr lang="nl-NL" sz="2600" b="1" dirty="0" err="1"/>
              <a:t>beyond</a:t>
            </a:r>
            <a:r>
              <a:rPr lang="nl-NL" sz="2600" b="1" dirty="0"/>
              <a:t> en load </a:t>
            </a:r>
            <a:r>
              <a:rPr lang="nl-NL" sz="2600" b="1" dirty="0" err="1"/>
              <a:t>sensing</a:t>
            </a:r>
            <a:endParaRPr lang="nl-NL" sz="2600" b="1" dirty="0"/>
          </a:p>
        </p:txBody>
      </p:sp>
      <p:sp>
        <p:nvSpPr>
          <p:cNvPr id="10" name="Content Placeholder 2">
            <a:extLst>
              <a:ext uri="{FF2B5EF4-FFF2-40B4-BE49-F238E27FC236}">
                <a16:creationId xmlns:a16="http://schemas.microsoft.com/office/drawing/2014/main" id="{6BB41E15-9097-4221-A7DE-CD261AEC818D}"/>
              </a:ext>
            </a:extLst>
          </p:cNvPr>
          <p:cNvSpPr>
            <a:spLocks noGrp="1"/>
          </p:cNvSpPr>
          <p:nvPr>
            <p:ph sz="half" idx="1"/>
          </p:nvPr>
        </p:nvSpPr>
        <p:spPr>
          <a:xfrm>
            <a:off x="457200" y="1600200"/>
            <a:ext cx="4038600" cy="4525963"/>
          </a:xfrm>
        </p:spPr>
        <p:txBody>
          <a:bodyPr>
            <a:normAutofit fontScale="92500" lnSpcReduction="20000"/>
          </a:bodyPr>
          <a:lstStyle/>
          <a:p>
            <a:r>
              <a:rPr lang="en-US" dirty="0" err="1"/>
              <a:t>Complexe</a:t>
            </a:r>
            <a:r>
              <a:rPr lang="en-US" dirty="0"/>
              <a:t> machines </a:t>
            </a:r>
            <a:r>
              <a:rPr lang="en-US" dirty="0" err="1"/>
              <a:t>hebben</a:t>
            </a:r>
            <a:r>
              <a:rPr lang="en-US" dirty="0"/>
              <a:t> </a:t>
            </a:r>
            <a:r>
              <a:rPr lang="en-US" dirty="0" err="1"/>
              <a:t>veel</a:t>
            </a:r>
            <a:r>
              <a:rPr lang="en-US" dirty="0"/>
              <a:t> </a:t>
            </a:r>
            <a:r>
              <a:rPr lang="en-US" dirty="0" err="1"/>
              <a:t>verschillende</a:t>
            </a:r>
            <a:r>
              <a:rPr lang="en-US" dirty="0"/>
              <a:t> </a:t>
            </a:r>
            <a:r>
              <a:rPr lang="en-US" dirty="0" err="1"/>
              <a:t>hydraulische</a:t>
            </a:r>
            <a:r>
              <a:rPr lang="en-US" dirty="0"/>
              <a:t> </a:t>
            </a:r>
            <a:r>
              <a:rPr lang="en-US" dirty="0" err="1"/>
              <a:t>functies</a:t>
            </a:r>
            <a:r>
              <a:rPr lang="en-US" dirty="0"/>
              <a:t>.</a:t>
            </a:r>
          </a:p>
          <a:p>
            <a:r>
              <a:rPr lang="en-US" dirty="0" err="1"/>
              <a:t>Hiervoor</a:t>
            </a:r>
            <a:r>
              <a:rPr lang="en-US" dirty="0"/>
              <a:t> </a:t>
            </a:r>
            <a:r>
              <a:rPr lang="en-US" dirty="0" err="1"/>
              <a:t>hebben</a:t>
            </a:r>
            <a:r>
              <a:rPr lang="en-US" dirty="0"/>
              <a:t> </a:t>
            </a:r>
            <a:r>
              <a:rPr lang="en-US" dirty="0" err="1"/>
              <a:t>ze</a:t>
            </a:r>
            <a:r>
              <a:rPr lang="en-US" dirty="0"/>
              <a:t> </a:t>
            </a:r>
            <a:r>
              <a:rPr lang="en-US" dirty="0" err="1"/>
              <a:t>een</a:t>
            </a:r>
            <a:r>
              <a:rPr lang="en-US" dirty="0"/>
              <a:t> eigen </a:t>
            </a:r>
            <a:r>
              <a:rPr lang="en-US" dirty="0" err="1"/>
              <a:t>bedieningskast</a:t>
            </a:r>
            <a:r>
              <a:rPr lang="en-US" dirty="0"/>
              <a:t> </a:t>
            </a:r>
            <a:r>
              <a:rPr lang="en-US" dirty="0" err="1"/>
              <a:t>waarmee</a:t>
            </a:r>
            <a:r>
              <a:rPr lang="en-US" dirty="0"/>
              <a:t> je het </a:t>
            </a:r>
            <a:r>
              <a:rPr lang="en-US" dirty="0" err="1"/>
              <a:t>stuurventiel</a:t>
            </a:r>
            <a:r>
              <a:rPr lang="en-US" dirty="0"/>
              <a:t> op de machine </a:t>
            </a:r>
            <a:r>
              <a:rPr lang="en-US" dirty="0" err="1"/>
              <a:t>kunt</a:t>
            </a:r>
            <a:r>
              <a:rPr lang="en-US" dirty="0"/>
              <a:t> </a:t>
            </a:r>
            <a:r>
              <a:rPr lang="en-US" dirty="0" err="1"/>
              <a:t>bedienen</a:t>
            </a:r>
            <a:r>
              <a:rPr lang="en-US" dirty="0"/>
              <a:t>.</a:t>
            </a:r>
          </a:p>
          <a:p>
            <a:r>
              <a:rPr lang="en-US" dirty="0"/>
              <a:t>De trekker </a:t>
            </a:r>
            <a:r>
              <a:rPr lang="en-US" dirty="0" err="1"/>
              <a:t>levert</a:t>
            </a:r>
            <a:r>
              <a:rPr lang="en-US" dirty="0"/>
              <a:t> de </a:t>
            </a:r>
            <a:r>
              <a:rPr lang="en-US" dirty="0" err="1"/>
              <a:t>benodigde</a:t>
            </a:r>
            <a:r>
              <a:rPr lang="en-US" dirty="0"/>
              <a:t> </a:t>
            </a:r>
            <a:r>
              <a:rPr lang="en-US" dirty="0" err="1"/>
              <a:t>olie</a:t>
            </a:r>
            <a:r>
              <a:rPr lang="en-US" dirty="0"/>
              <a:t>.</a:t>
            </a:r>
          </a:p>
        </p:txBody>
      </p:sp>
      <p:pic>
        <p:nvPicPr>
          <p:cNvPr id="5" name="Tijdelijke aanduiding voor inhoud 4">
            <a:extLst>
              <a:ext uri="{FF2B5EF4-FFF2-40B4-BE49-F238E27FC236}">
                <a16:creationId xmlns:a16="http://schemas.microsoft.com/office/drawing/2014/main" id="{3A8938F1-4249-4227-94B6-97E99C38BCAD}"/>
              </a:ext>
            </a:extLst>
          </p:cNvPr>
          <p:cNvPicPr>
            <a:picLocks noGrp="1" noChangeAspect="1"/>
          </p:cNvPicPr>
          <p:nvPr>
            <p:ph sz="half" idx="2"/>
          </p:nvPr>
        </p:nvPicPr>
        <p:blipFill>
          <a:blip r:embed="rId2"/>
          <a:stretch>
            <a:fillRect/>
          </a:stretch>
        </p:blipFill>
        <p:spPr>
          <a:xfrm>
            <a:off x="4648200" y="2146776"/>
            <a:ext cx="4038600" cy="3432810"/>
          </a:xfrm>
          <a:noFill/>
        </p:spPr>
      </p:pic>
    </p:spTree>
    <p:extLst>
      <p:ext uri="{BB962C8B-B14F-4D97-AF65-F5344CB8AC3E}">
        <p14:creationId xmlns:p14="http://schemas.microsoft.com/office/powerpoint/2010/main" val="66655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600" dirty="0"/>
              <a:t>Wat is hydrauliek en wat kun je ermee ?</a:t>
            </a:r>
          </a:p>
        </p:txBody>
      </p:sp>
      <p:sp>
        <p:nvSpPr>
          <p:cNvPr id="3" name="Tijdelijke aanduiding voor inhoud 2"/>
          <p:cNvSpPr>
            <a:spLocks noGrp="1"/>
          </p:cNvSpPr>
          <p:nvPr>
            <p:ph idx="1"/>
          </p:nvPr>
        </p:nvSpPr>
        <p:spPr/>
        <p:txBody>
          <a:bodyPr/>
          <a:lstStyle/>
          <a:p>
            <a:r>
              <a:rPr lang="nl-NL" dirty="0"/>
              <a:t>Hydrauliek is het overbrengen en onder controle houden van krachten en bewegingen door middel van vloeistoffen</a:t>
            </a:r>
          </a:p>
          <a:p>
            <a:endParaRPr lang="nl-NL" dirty="0"/>
          </a:p>
          <a:p>
            <a:r>
              <a:rPr lang="nl-NL" dirty="0"/>
              <a:t>We kunnen met hydrauliek zowel een lineaire als een roterende beweging bewerkstelligen</a:t>
            </a:r>
          </a:p>
        </p:txBody>
      </p:sp>
    </p:spTree>
    <p:extLst>
      <p:ext uri="{BB962C8B-B14F-4D97-AF65-F5344CB8AC3E}">
        <p14:creationId xmlns:p14="http://schemas.microsoft.com/office/powerpoint/2010/main" val="104194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5218F-F3BF-48E0-B758-35E89CF49ACF}"/>
              </a:ext>
            </a:extLst>
          </p:cNvPr>
          <p:cNvSpPr>
            <a:spLocks noGrp="1"/>
          </p:cNvSpPr>
          <p:nvPr>
            <p:ph type="title"/>
          </p:nvPr>
        </p:nvSpPr>
        <p:spPr>
          <a:xfrm>
            <a:off x="457200" y="274638"/>
            <a:ext cx="8229600" cy="1143000"/>
          </a:xfrm>
        </p:spPr>
        <p:txBody>
          <a:bodyPr anchor="ctr">
            <a:normAutofit/>
          </a:bodyPr>
          <a:lstStyle/>
          <a:p>
            <a:r>
              <a:rPr lang="nl-NL" sz="2600" b="1" dirty="0"/>
              <a:t>Wat zit er voor op mijn trekker ?</a:t>
            </a:r>
          </a:p>
        </p:txBody>
      </p:sp>
      <p:sp>
        <p:nvSpPr>
          <p:cNvPr id="10" name="Content Placeholder 2">
            <a:extLst>
              <a:ext uri="{FF2B5EF4-FFF2-40B4-BE49-F238E27FC236}">
                <a16:creationId xmlns:a16="http://schemas.microsoft.com/office/drawing/2014/main" id="{FDE73F7F-1097-4CEA-9C8A-2FA9F4D25256}"/>
              </a:ext>
            </a:extLst>
          </p:cNvPr>
          <p:cNvSpPr>
            <a:spLocks noGrp="1"/>
          </p:cNvSpPr>
          <p:nvPr>
            <p:ph sz="half" idx="1"/>
          </p:nvPr>
        </p:nvSpPr>
        <p:spPr>
          <a:xfrm>
            <a:off x="457200" y="1600200"/>
            <a:ext cx="4038600" cy="4525963"/>
          </a:xfrm>
        </p:spPr>
        <p:txBody>
          <a:bodyPr>
            <a:normAutofit fontScale="92500"/>
          </a:bodyPr>
          <a:lstStyle/>
          <a:p>
            <a:r>
              <a:rPr lang="en-US" dirty="0" err="1"/>
              <a:t>Drie</a:t>
            </a:r>
            <a:r>
              <a:rPr lang="en-US" dirty="0"/>
              <a:t> </a:t>
            </a:r>
            <a:r>
              <a:rPr lang="en-US" dirty="0" err="1"/>
              <a:t>aansluitingen</a:t>
            </a:r>
            <a:r>
              <a:rPr lang="en-US" dirty="0"/>
              <a:t> achter op de trekker:</a:t>
            </a:r>
          </a:p>
          <a:p>
            <a:r>
              <a:rPr lang="en-US" dirty="0"/>
              <a:t>De </a:t>
            </a:r>
            <a:r>
              <a:rPr lang="en-US" dirty="0" err="1"/>
              <a:t>dunste</a:t>
            </a:r>
            <a:r>
              <a:rPr lang="en-US" dirty="0"/>
              <a:t> is de </a:t>
            </a:r>
            <a:r>
              <a:rPr lang="en-US" dirty="0" err="1"/>
              <a:t>zgn</a:t>
            </a:r>
            <a:r>
              <a:rPr lang="en-US" dirty="0"/>
              <a:t>, LS of </a:t>
            </a:r>
            <a:r>
              <a:rPr lang="en-US" dirty="0" err="1"/>
              <a:t>snuffelleiding</a:t>
            </a:r>
            <a:endParaRPr lang="en-US" dirty="0"/>
          </a:p>
          <a:p>
            <a:r>
              <a:rPr lang="en-US" dirty="0"/>
              <a:t>De </a:t>
            </a:r>
            <a:r>
              <a:rPr lang="en-US" dirty="0" err="1"/>
              <a:t>middelste</a:t>
            </a:r>
            <a:r>
              <a:rPr lang="en-US" dirty="0"/>
              <a:t> </a:t>
            </a:r>
            <a:r>
              <a:rPr lang="en-US" dirty="0" err="1"/>
              <a:t>komt</a:t>
            </a:r>
            <a:r>
              <a:rPr lang="en-US" dirty="0"/>
              <a:t> </a:t>
            </a:r>
            <a:r>
              <a:rPr lang="en-US" dirty="0" err="1"/>
              <a:t>rechtstreeks</a:t>
            </a:r>
            <a:r>
              <a:rPr lang="en-US" dirty="0"/>
              <a:t> van de pomp</a:t>
            </a:r>
          </a:p>
          <a:p>
            <a:r>
              <a:rPr lang="en-US" dirty="0"/>
              <a:t>De </a:t>
            </a:r>
            <a:r>
              <a:rPr lang="en-US" dirty="0" err="1"/>
              <a:t>onderste</a:t>
            </a:r>
            <a:r>
              <a:rPr lang="en-US" dirty="0"/>
              <a:t> ( </a:t>
            </a:r>
            <a:r>
              <a:rPr lang="en-US" dirty="0" err="1"/>
              <a:t>grootste</a:t>
            </a:r>
            <a:r>
              <a:rPr lang="en-US" dirty="0"/>
              <a:t> ) </a:t>
            </a:r>
            <a:r>
              <a:rPr lang="en-US" dirty="0" err="1"/>
              <a:t>gaat</a:t>
            </a:r>
            <a:r>
              <a:rPr lang="en-US" dirty="0"/>
              <a:t> </a:t>
            </a:r>
            <a:r>
              <a:rPr lang="en-US" dirty="0" err="1"/>
              <a:t>rechtstreeks</a:t>
            </a:r>
            <a:r>
              <a:rPr lang="en-US" dirty="0"/>
              <a:t> </a:t>
            </a:r>
            <a:r>
              <a:rPr lang="en-US" dirty="0" err="1"/>
              <a:t>naar</a:t>
            </a:r>
            <a:r>
              <a:rPr lang="en-US" dirty="0"/>
              <a:t> retour .</a:t>
            </a:r>
          </a:p>
        </p:txBody>
      </p:sp>
      <p:pic>
        <p:nvPicPr>
          <p:cNvPr id="5" name="Tijdelijke aanduiding voor inhoud 4">
            <a:extLst>
              <a:ext uri="{FF2B5EF4-FFF2-40B4-BE49-F238E27FC236}">
                <a16:creationId xmlns:a16="http://schemas.microsoft.com/office/drawing/2014/main" id="{8AE4EBBD-3855-40BE-8EBC-1F56A19C6FC6}"/>
              </a:ext>
            </a:extLst>
          </p:cNvPr>
          <p:cNvPicPr>
            <a:picLocks noGrp="1" noChangeAspect="1"/>
          </p:cNvPicPr>
          <p:nvPr>
            <p:ph sz="half" idx="2"/>
          </p:nvPr>
        </p:nvPicPr>
        <p:blipFill rotWithShape="1">
          <a:blip r:embed="rId2"/>
          <a:srcRect r="13104" b="-1"/>
          <a:stretch/>
        </p:blipFill>
        <p:spPr>
          <a:xfrm>
            <a:off x="4648200" y="1600200"/>
            <a:ext cx="4038600" cy="4525963"/>
          </a:xfrm>
          <a:noFill/>
        </p:spPr>
      </p:pic>
    </p:spTree>
    <p:extLst>
      <p:ext uri="{BB962C8B-B14F-4D97-AF65-F5344CB8AC3E}">
        <p14:creationId xmlns:p14="http://schemas.microsoft.com/office/powerpoint/2010/main" val="3671964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A93B021-93F1-446E-BEFF-C81DAC411723}"/>
              </a:ext>
            </a:extLst>
          </p:cNvPr>
          <p:cNvSpPr>
            <a:spLocks noGrp="1"/>
          </p:cNvSpPr>
          <p:nvPr>
            <p:ph type="title"/>
          </p:nvPr>
        </p:nvSpPr>
        <p:spPr/>
        <p:txBody>
          <a:bodyPr/>
          <a:lstStyle/>
          <a:p>
            <a:pPr algn="ctr"/>
            <a:r>
              <a:rPr lang="en-US" dirty="0"/>
              <a:t>Hoe </a:t>
            </a:r>
            <a:r>
              <a:rPr lang="en-US" dirty="0" err="1"/>
              <a:t>werkt</a:t>
            </a:r>
            <a:r>
              <a:rPr lang="en-US" dirty="0"/>
              <a:t> </a:t>
            </a:r>
            <a:r>
              <a:rPr lang="en-US" dirty="0" err="1"/>
              <a:t>dat</a:t>
            </a:r>
            <a:r>
              <a:rPr lang="en-US" dirty="0"/>
              <a:t> dan ?</a:t>
            </a:r>
          </a:p>
        </p:txBody>
      </p:sp>
      <p:sp>
        <p:nvSpPr>
          <p:cNvPr id="8" name="Tijdelijke aanduiding voor inhoud 7">
            <a:extLst>
              <a:ext uri="{FF2B5EF4-FFF2-40B4-BE49-F238E27FC236}">
                <a16:creationId xmlns:a16="http://schemas.microsoft.com/office/drawing/2014/main" id="{65191584-1DB4-4FA4-8CD6-B1C697516133}"/>
              </a:ext>
            </a:extLst>
          </p:cNvPr>
          <p:cNvSpPr>
            <a:spLocks noGrp="1"/>
          </p:cNvSpPr>
          <p:nvPr>
            <p:ph idx="1"/>
          </p:nvPr>
        </p:nvSpPr>
        <p:spPr/>
        <p:txBody>
          <a:bodyPr/>
          <a:lstStyle/>
          <a:p>
            <a:pPr>
              <a:buFont typeface="Wingdings" panose="05000000000000000000" pitchFamily="2" charset="2"/>
              <a:buChar char="Ø"/>
            </a:pPr>
            <a:r>
              <a:rPr lang="nl-NL" sz="1800" dirty="0"/>
              <a:t>De dunste aansluiting staat in verbinding </a:t>
            </a:r>
          </a:p>
          <a:p>
            <a:pPr marL="0" indent="0">
              <a:buNone/>
            </a:pPr>
            <a:r>
              <a:rPr lang="nl-NL" sz="1800" dirty="0"/>
              <a:t>     met het ventielblok van de </a:t>
            </a:r>
            <a:r>
              <a:rPr lang="nl-NL" sz="1800" dirty="0" err="1"/>
              <a:t>verbuiker</a:t>
            </a:r>
            <a:r>
              <a:rPr lang="nl-NL" sz="1800" dirty="0"/>
              <a:t>, </a:t>
            </a:r>
          </a:p>
          <a:p>
            <a:pPr marL="0" indent="0">
              <a:buNone/>
            </a:pPr>
            <a:r>
              <a:rPr lang="nl-NL" sz="1800" dirty="0"/>
              <a:t>     bijvoorbeeld een aardappelrooier.</a:t>
            </a:r>
          </a:p>
          <a:p>
            <a:pPr>
              <a:buFont typeface="Wingdings" panose="05000000000000000000" pitchFamily="2" charset="2"/>
              <a:buChar char="Ø"/>
            </a:pPr>
            <a:r>
              <a:rPr lang="nl-NL" sz="1800" dirty="0"/>
              <a:t>Op deze leiding staat een lage druk ( LS druk )</a:t>
            </a:r>
          </a:p>
          <a:p>
            <a:pPr>
              <a:buFont typeface="Wingdings" panose="05000000000000000000" pitchFamily="2" charset="2"/>
              <a:buChar char="Ø"/>
            </a:pPr>
            <a:r>
              <a:rPr lang="nl-NL" sz="1800" dirty="0"/>
              <a:t>Wanneer de chauffeur in de cabine een functie</a:t>
            </a:r>
          </a:p>
          <a:p>
            <a:pPr marL="0" indent="0">
              <a:buNone/>
            </a:pPr>
            <a:r>
              <a:rPr lang="nl-NL" sz="1800" dirty="0"/>
              <a:t>     bedient, wordt dit ventielblok geactiveerd.</a:t>
            </a:r>
          </a:p>
          <a:p>
            <a:pPr>
              <a:buFont typeface="Wingdings" panose="05000000000000000000" pitchFamily="2" charset="2"/>
              <a:buChar char="Ø"/>
            </a:pPr>
            <a:r>
              <a:rPr lang="nl-NL" sz="1800" dirty="0"/>
              <a:t>Hierdoor valt de LS druk weg waardoor de pomp van de trekker in actie komt. De oliestroom gaat via de middelste aansluiting naar de verbruiker. Als de LS druk helemaal weg is, levert de pomp de maximale hoeveelheid olie aan de verbruiker.</a:t>
            </a:r>
          </a:p>
          <a:p>
            <a:pPr>
              <a:buFont typeface="Wingdings" panose="05000000000000000000" pitchFamily="2" charset="2"/>
              <a:buChar char="Ø"/>
            </a:pPr>
            <a:r>
              <a:rPr lang="nl-NL" sz="1800" dirty="0"/>
              <a:t>Wordt het ventielblok van de verbruiker weer dichtgezet, dan zal de LS druk weer oplopen. Hierdoor wordt de pomp terug geregeld naar een lagere, of helemaal geen opbrengst, en zal dus de oliestroom verminderen of stoppen.</a:t>
            </a:r>
          </a:p>
          <a:p>
            <a:pPr marL="0" indent="0">
              <a:buNone/>
            </a:pPr>
            <a:endParaRPr lang="nl-NL" sz="1800" dirty="0"/>
          </a:p>
          <a:p>
            <a:endParaRPr lang="nl-NL" dirty="0"/>
          </a:p>
        </p:txBody>
      </p:sp>
      <p:pic>
        <p:nvPicPr>
          <p:cNvPr id="12" name="Afbeelding 11">
            <a:extLst>
              <a:ext uri="{FF2B5EF4-FFF2-40B4-BE49-F238E27FC236}">
                <a16:creationId xmlns:a16="http://schemas.microsoft.com/office/drawing/2014/main" id="{BFB8BA94-39C1-4367-B093-69717A6D821B}"/>
              </a:ext>
            </a:extLst>
          </p:cNvPr>
          <p:cNvPicPr>
            <a:picLocks noChangeAspect="1"/>
          </p:cNvPicPr>
          <p:nvPr/>
        </p:nvPicPr>
        <p:blipFill>
          <a:blip r:embed="rId2"/>
          <a:stretch>
            <a:fillRect/>
          </a:stretch>
        </p:blipFill>
        <p:spPr>
          <a:xfrm>
            <a:off x="7250090" y="1161485"/>
            <a:ext cx="1368152" cy="2011300"/>
          </a:xfrm>
          <a:prstGeom prst="rect">
            <a:avLst/>
          </a:prstGeom>
        </p:spPr>
      </p:pic>
    </p:spTree>
    <p:extLst>
      <p:ext uri="{BB962C8B-B14F-4D97-AF65-F5344CB8AC3E}">
        <p14:creationId xmlns:p14="http://schemas.microsoft.com/office/powerpoint/2010/main" val="187170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even een vraag  </a:t>
            </a:r>
          </a:p>
        </p:txBody>
      </p:sp>
      <p:sp>
        <p:nvSpPr>
          <p:cNvPr id="3" name="Tijdelijke aanduiding voor inhoud 2"/>
          <p:cNvSpPr>
            <a:spLocks noGrp="1"/>
          </p:cNvSpPr>
          <p:nvPr>
            <p:ph idx="1"/>
          </p:nvPr>
        </p:nvSpPr>
        <p:spPr/>
        <p:txBody>
          <a:bodyPr>
            <a:normAutofit/>
          </a:bodyPr>
          <a:lstStyle/>
          <a:p>
            <a:pPr marL="0" indent="0">
              <a:buNone/>
            </a:pPr>
            <a:br>
              <a:rPr lang="nl-NL" dirty="0"/>
            </a:br>
            <a:r>
              <a:rPr lang="nl-NL" dirty="0"/>
              <a:t>Als hydrauliek zo goed en gemakkelijk is, waarom hebben we dan nog een </a:t>
            </a:r>
            <a:r>
              <a:rPr lang="nl-NL" dirty="0" err="1"/>
              <a:t>aftakas</a:t>
            </a:r>
            <a:r>
              <a:rPr lang="nl-NL" dirty="0"/>
              <a:t> op onze trekkers ?</a:t>
            </a:r>
          </a:p>
          <a:p>
            <a:pPr marL="0" indent="0">
              <a:buNone/>
            </a:pPr>
            <a:endParaRPr lang="nl-NL" dirty="0"/>
          </a:p>
          <a:p>
            <a:pPr marL="0" indent="0">
              <a:buNone/>
            </a:pPr>
            <a:endParaRPr lang="nl-NL" dirty="0"/>
          </a:p>
          <a:p>
            <a:pPr marL="0" indent="0">
              <a:buNone/>
            </a:pPr>
            <a:r>
              <a:rPr lang="nl-NL" dirty="0"/>
              <a:t>Het rendement van een hydraulische overbrenging is veel lager dan van een mechanische !!</a:t>
            </a:r>
          </a:p>
        </p:txBody>
      </p:sp>
    </p:spTree>
    <p:extLst>
      <p:ext uri="{BB962C8B-B14F-4D97-AF65-F5344CB8AC3E}">
        <p14:creationId xmlns:p14="http://schemas.microsoft.com/office/powerpoint/2010/main" val="257083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600" dirty="0"/>
              <a:t>Toepassingen op loonbedrijf</a:t>
            </a:r>
          </a:p>
        </p:txBody>
      </p:sp>
      <p:sp>
        <p:nvSpPr>
          <p:cNvPr id="3" name="Tijdelijke aanduiding voor inhoud 2"/>
          <p:cNvSpPr>
            <a:spLocks noGrp="1"/>
          </p:cNvSpPr>
          <p:nvPr>
            <p:ph idx="1"/>
          </p:nvPr>
        </p:nvSpPr>
        <p:spPr/>
        <p:txBody>
          <a:bodyPr/>
          <a:lstStyle/>
          <a:p>
            <a:pPr marL="0" indent="0">
              <a:buNone/>
            </a:pPr>
            <a:endParaRPr lang="nl-NL" dirty="0"/>
          </a:p>
          <a:p>
            <a:r>
              <a:rPr lang="nl-NL" dirty="0"/>
              <a:t>Trekkers</a:t>
            </a:r>
          </a:p>
          <a:p>
            <a:endParaRPr lang="nl-NL" dirty="0"/>
          </a:p>
          <a:p>
            <a:r>
              <a:rPr lang="nl-NL" dirty="0"/>
              <a:t>Zelfrijders en oogstmachines</a:t>
            </a:r>
          </a:p>
          <a:p>
            <a:endParaRPr lang="nl-NL" dirty="0"/>
          </a:p>
          <a:p>
            <a:r>
              <a:rPr lang="nl-NL" dirty="0"/>
              <a:t>Grondverzetmachines</a:t>
            </a:r>
          </a:p>
          <a:p>
            <a:endParaRPr lang="nl-NL" dirty="0"/>
          </a:p>
          <a:p>
            <a:r>
              <a:rPr lang="nl-NL" dirty="0"/>
              <a:t>werktuigen</a:t>
            </a:r>
          </a:p>
        </p:txBody>
      </p:sp>
    </p:spTree>
    <p:extLst>
      <p:ext uri="{BB962C8B-B14F-4D97-AF65-F5344CB8AC3E}">
        <p14:creationId xmlns:p14="http://schemas.microsoft.com/office/powerpoint/2010/main" val="2331212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600" dirty="0"/>
              <a:t>Hydrauliek op een trekker</a:t>
            </a:r>
          </a:p>
        </p:txBody>
      </p:sp>
      <p:sp>
        <p:nvSpPr>
          <p:cNvPr id="6" name="Tijdelijke aanduiding voor inhoud 5"/>
          <p:cNvSpPr>
            <a:spLocks noGrp="1"/>
          </p:cNvSpPr>
          <p:nvPr>
            <p:ph idx="1"/>
          </p:nvPr>
        </p:nvSpPr>
        <p:spPr/>
        <p:txBody>
          <a:bodyPr/>
          <a:lstStyle/>
          <a:p>
            <a:pPr>
              <a:buFont typeface="Wingdings" panose="05000000000000000000" pitchFamily="2" charset="2"/>
              <a:buChar char="Ø"/>
            </a:pPr>
            <a:r>
              <a:rPr lang="nl-NL" dirty="0"/>
              <a:t>Intern :</a:t>
            </a:r>
          </a:p>
          <a:p>
            <a:r>
              <a:rPr lang="nl-NL" dirty="0"/>
              <a:t>Stuur inrichting</a:t>
            </a:r>
          </a:p>
          <a:p>
            <a:r>
              <a:rPr lang="nl-NL" dirty="0"/>
              <a:t>hefinrichting</a:t>
            </a:r>
          </a:p>
          <a:p>
            <a:endParaRPr lang="nl-NL" dirty="0"/>
          </a:p>
          <a:p>
            <a:pPr>
              <a:buFont typeface="Wingdings" panose="05000000000000000000" pitchFamily="2" charset="2"/>
              <a:buChar char="Ø"/>
            </a:pPr>
            <a:r>
              <a:rPr lang="nl-NL" dirty="0"/>
              <a:t>Extern:</a:t>
            </a:r>
          </a:p>
          <a:p>
            <a:r>
              <a:rPr lang="nl-NL" dirty="0"/>
              <a:t>Hydraulische aansluitingen</a:t>
            </a:r>
          </a:p>
        </p:txBody>
      </p:sp>
    </p:spTree>
    <p:extLst>
      <p:ext uri="{BB962C8B-B14F-4D97-AF65-F5344CB8AC3E}">
        <p14:creationId xmlns:p14="http://schemas.microsoft.com/office/powerpoint/2010/main" val="333397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580231"/>
          </a:xfrm>
        </p:spPr>
        <p:txBody>
          <a:bodyPr>
            <a:normAutofit/>
          </a:bodyPr>
          <a:lstStyle/>
          <a:p>
            <a:pPr algn="ctr"/>
            <a:r>
              <a:rPr lang="nl-NL" sz="2600" dirty="0"/>
              <a:t>stuurbekrachtiging</a:t>
            </a:r>
          </a:p>
        </p:txBody>
      </p:sp>
      <p:pic>
        <p:nvPicPr>
          <p:cNvPr id="5" name="Tijdelijke aanduiding voor inhoud 4">
            <a:extLst>
              <a:ext uri="{FF2B5EF4-FFF2-40B4-BE49-F238E27FC236}">
                <a16:creationId xmlns:a16="http://schemas.microsoft.com/office/drawing/2014/main" id="{B39D4066-71F1-438F-9ADC-9F1A8EE7FB5B}"/>
              </a:ext>
            </a:extLst>
          </p:cNvPr>
          <p:cNvPicPr>
            <a:picLocks noGrp="1" noChangeAspect="1"/>
          </p:cNvPicPr>
          <p:nvPr>
            <p:ph idx="1"/>
          </p:nvPr>
        </p:nvPicPr>
        <p:blipFill>
          <a:blip r:embed="rId2"/>
          <a:stretch>
            <a:fillRect/>
          </a:stretch>
        </p:blipFill>
        <p:spPr>
          <a:xfrm>
            <a:off x="4572000" y="1437214"/>
            <a:ext cx="4040187" cy="4567505"/>
          </a:xfrm>
        </p:spPr>
      </p:pic>
      <p:sp>
        <p:nvSpPr>
          <p:cNvPr id="6" name="Tijdelijke aanduiding voor tekst 5">
            <a:extLst>
              <a:ext uri="{FF2B5EF4-FFF2-40B4-BE49-F238E27FC236}">
                <a16:creationId xmlns:a16="http://schemas.microsoft.com/office/drawing/2014/main" id="{88C09955-3715-4A08-9DD0-838EF0B79208}"/>
              </a:ext>
            </a:extLst>
          </p:cNvPr>
          <p:cNvSpPr>
            <a:spLocks noGrp="1"/>
          </p:cNvSpPr>
          <p:nvPr>
            <p:ph type="body" sz="half" idx="2"/>
          </p:nvPr>
        </p:nvSpPr>
        <p:spPr>
          <a:xfrm>
            <a:off x="971600" y="1437214"/>
            <a:ext cx="3096344" cy="4688949"/>
          </a:xfrm>
        </p:spPr>
        <p:txBody>
          <a:bodyPr>
            <a:normAutofit/>
          </a:bodyPr>
          <a:lstStyle/>
          <a:p>
            <a:r>
              <a:rPr lang="nl-NL" sz="1600" dirty="0"/>
              <a:t>Stuurbekrachtiging:</a:t>
            </a:r>
          </a:p>
          <a:p>
            <a:endParaRPr lang="nl-NL" sz="1600" dirty="0"/>
          </a:p>
          <a:p>
            <a:endParaRPr lang="nl-NL" sz="1600" dirty="0"/>
          </a:p>
          <a:p>
            <a:r>
              <a:rPr lang="nl-NL" sz="1600" dirty="0"/>
              <a:t>Er is hierbij een mechanische verbinding tussen het stuurwiel en de wielen. Bij het verdraaien van het stuurwiel wordt deze beweging ondersteund ( bekrachtigd ) door de externe cilinder</a:t>
            </a:r>
          </a:p>
        </p:txBody>
      </p:sp>
    </p:spTree>
    <p:extLst>
      <p:ext uri="{BB962C8B-B14F-4D97-AF65-F5344CB8AC3E}">
        <p14:creationId xmlns:p14="http://schemas.microsoft.com/office/powerpoint/2010/main" val="3364240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r>
              <a:rPr lang="nl-NL" sz="2600" b="1" dirty="0" err="1"/>
              <a:t>Servo</a:t>
            </a:r>
            <a:r>
              <a:rPr lang="nl-NL" sz="2600" b="1" dirty="0"/>
              <a:t> besturing</a:t>
            </a:r>
          </a:p>
        </p:txBody>
      </p:sp>
      <p:sp>
        <p:nvSpPr>
          <p:cNvPr id="10" name="Content Placeholder 2">
            <a:extLst>
              <a:ext uri="{FF2B5EF4-FFF2-40B4-BE49-F238E27FC236}">
                <a16:creationId xmlns:a16="http://schemas.microsoft.com/office/drawing/2014/main" id="{57216C77-17DE-401F-9FD3-6386D50C1899}"/>
              </a:ext>
            </a:extLst>
          </p:cNvPr>
          <p:cNvSpPr>
            <a:spLocks noGrp="1"/>
          </p:cNvSpPr>
          <p:nvPr>
            <p:ph sz="half" idx="1"/>
          </p:nvPr>
        </p:nvSpPr>
        <p:spPr>
          <a:xfrm>
            <a:off x="1115616" y="1600200"/>
            <a:ext cx="3380184" cy="4525963"/>
          </a:xfrm>
        </p:spPr>
        <p:txBody>
          <a:bodyPr/>
          <a:lstStyle/>
          <a:p>
            <a:r>
              <a:rPr lang="en-US" dirty="0" err="1"/>
              <a:t>Bij</a:t>
            </a:r>
            <a:r>
              <a:rPr lang="en-US" dirty="0"/>
              <a:t> </a:t>
            </a:r>
            <a:r>
              <a:rPr lang="en-US" dirty="0" err="1"/>
              <a:t>moderne</a:t>
            </a:r>
            <a:r>
              <a:rPr lang="en-US" dirty="0"/>
              <a:t> trekkers is er </a:t>
            </a:r>
            <a:r>
              <a:rPr lang="en-US" dirty="0" err="1"/>
              <a:t>geen</a:t>
            </a:r>
            <a:r>
              <a:rPr lang="en-US" dirty="0"/>
              <a:t> </a:t>
            </a:r>
            <a:r>
              <a:rPr lang="en-US" dirty="0" err="1"/>
              <a:t>mechanische</a:t>
            </a:r>
            <a:r>
              <a:rPr lang="en-US" dirty="0"/>
              <a:t> </a:t>
            </a:r>
            <a:r>
              <a:rPr lang="en-US" dirty="0" err="1"/>
              <a:t>verbinding</a:t>
            </a:r>
            <a:r>
              <a:rPr lang="en-US" dirty="0"/>
              <a:t> </a:t>
            </a:r>
            <a:r>
              <a:rPr lang="en-US" dirty="0" err="1"/>
              <a:t>meer</a:t>
            </a:r>
            <a:r>
              <a:rPr lang="en-US" dirty="0"/>
              <a:t> </a:t>
            </a:r>
            <a:r>
              <a:rPr lang="en-US" dirty="0" err="1"/>
              <a:t>tussen</a:t>
            </a:r>
            <a:r>
              <a:rPr lang="en-US" dirty="0"/>
              <a:t> het </a:t>
            </a:r>
            <a:r>
              <a:rPr lang="en-US" dirty="0" err="1"/>
              <a:t>stuurwiel</a:t>
            </a:r>
            <a:r>
              <a:rPr lang="en-US" dirty="0"/>
              <a:t> en de </a:t>
            </a:r>
            <a:r>
              <a:rPr lang="en-US" dirty="0" err="1"/>
              <a:t>wielen</a:t>
            </a:r>
            <a:r>
              <a:rPr lang="en-US" dirty="0"/>
              <a:t>.</a:t>
            </a:r>
          </a:p>
          <a:p>
            <a:r>
              <a:rPr lang="en-US" dirty="0" err="1"/>
              <a:t>Dit</a:t>
            </a:r>
            <a:r>
              <a:rPr lang="en-US" dirty="0"/>
              <a:t> </a:t>
            </a:r>
            <a:r>
              <a:rPr lang="en-US" dirty="0" err="1"/>
              <a:t>heet</a:t>
            </a:r>
            <a:r>
              <a:rPr lang="en-US" dirty="0"/>
              <a:t> servo </a:t>
            </a:r>
            <a:r>
              <a:rPr lang="en-US" dirty="0" err="1"/>
              <a:t>besturing</a:t>
            </a:r>
            <a:endParaRPr lang="en-US" dirty="0"/>
          </a:p>
        </p:txBody>
      </p:sp>
      <p:pic>
        <p:nvPicPr>
          <p:cNvPr id="5" name="Tijdelijke aanduiding voor inhoud 4">
            <a:extLst>
              <a:ext uri="{FF2B5EF4-FFF2-40B4-BE49-F238E27FC236}">
                <a16:creationId xmlns:a16="http://schemas.microsoft.com/office/drawing/2014/main" id="{662D4EC9-FFAE-49CC-91C1-AD1A656A350F}"/>
              </a:ext>
            </a:extLst>
          </p:cNvPr>
          <p:cNvPicPr>
            <a:picLocks noGrp="1" noChangeAspect="1"/>
          </p:cNvPicPr>
          <p:nvPr>
            <p:ph sz="half" idx="2"/>
          </p:nvPr>
        </p:nvPicPr>
        <p:blipFill rotWithShape="1">
          <a:blip r:embed="rId3"/>
          <a:srcRect l="14194" r="26468" b="1"/>
          <a:stretch/>
        </p:blipFill>
        <p:spPr>
          <a:xfrm>
            <a:off x="4648200" y="1600200"/>
            <a:ext cx="4038600" cy="4525963"/>
          </a:xfrm>
          <a:noFill/>
        </p:spPr>
      </p:pic>
    </p:spTree>
    <p:extLst>
      <p:ext uri="{BB962C8B-B14F-4D97-AF65-F5344CB8AC3E}">
        <p14:creationId xmlns:p14="http://schemas.microsoft.com/office/powerpoint/2010/main" val="299448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45232" y="332656"/>
            <a:ext cx="8229600" cy="601215"/>
          </a:xfrm>
        </p:spPr>
        <p:txBody>
          <a:bodyPr anchor="ctr">
            <a:normAutofit fontScale="90000"/>
          </a:bodyPr>
          <a:lstStyle/>
          <a:p>
            <a:pPr>
              <a:lnSpc>
                <a:spcPct val="90000"/>
              </a:lnSpc>
            </a:pPr>
            <a:br>
              <a:rPr lang="nl-NL" sz="3700" dirty="0"/>
            </a:br>
            <a:r>
              <a:rPr lang="nl-NL" sz="2600" b="1" dirty="0" err="1"/>
              <a:t>Orbitrol</a:t>
            </a:r>
            <a:r>
              <a:rPr lang="nl-NL" sz="2600" b="1" dirty="0"/>
              <a:t> ( = een regelventiel )</a:t>
            </a:r>
          </a:p>
        </p:txBody>
      </p:sp>
      <p:sp>
        <p:nvSpPr>
          <p:cNvPr id="18" name="Content Placeholder 2">
            <a:extLst>
              <a:ext uri="{FF2B5EF4-FFF2-40B4-BE49-F238E27FC236}">
                <a16:creationId xmlns:a16="http://schemas.microsoft.com/office/drawing/2014/main" id="{5BDBA14E-F984-424B-A5C7-98E5C5F7A923}"/>
              </a:ext>
            </a:extLst>
          </p:cNvPr>
          <p:cNvSpPr>
            <a:spLocks noGrp="1"/>
          </p:cNvSpPr>
          <p:nvPr>
            <p:ph sz="half" idx="1"/>
          </p:nvPr>
        </p:nvSpPr>
        <p:spPr>
          <a:xfrm>
            <a:off x="457200" y="1600200"/>
            <a:ext cx="4038600" cy="4525963"/>
          </a:xfrm>
        </p:spPr>
        <p:txBody>
          <a:bodyPr/>
          <a:lstStyle/>
          <a:p>
            <a:r>
              <a:rPr lang="en-US" dirty="0"/>
              <a:t>Links in de </a:t>
            </a:r>
            <a:r>
              <a:rPr lang="en-US" dirty="0" err="1"/>
              <a:t>inwendige</a:t>
            </a:r>
            <a:r>
              <a:rPr lang="en-US" dirty="0"/>
              <a:t> </a:t>
            </a:r>
            <a:r>
              <a:rPr lang="en-US" dirty="0" err="1"/>
              <a:t>vertanding</a:t>
            </a:r>
            <a:r>
              <a:rPr lang="en-US" dirty="0"/>
              <a:t> zit de as </a:t>
            </a:r>
            <a:r>
              <a:rPr lang="en-US" dirty="0" err="1"/>
              <a:t>naar</a:t>
            </a:r>
            <a:r>
              <a:rPr lang="en-US" dirty="0"/>
              <a:t> het </a:t>
            </a:r>
            <a:r>
              <a:rPr lang="en-US" dirty="0" err="1"/>
              <a:t>stuurwiel</a:t>
            </a:r>
            <a:endParaRPr lang="en-US" dirty="0"/>
          </a:p>
          <a:p>
            <a:r>
              <a:rPr lang="en-US" dirty="0"/>
              <a:t>4 </a:t>
            </a:r>
            <a:r>
              <a:rPr lang="en-US" dirty="0" err="1"/>
              <a:t>hydraulische</a:t>
            </a:r>
            <a:r>
              <a:rPr lang="en-US" dirty="0"/>
              <a:t> </a:t>
            </a:r>
            <a:r>
              <a:rPr lang="en-US" dirty="0" err="1"/>
              <a:t>aansluitingen</a:t>
            </a:r>
            <a:r>
              <a:rPr lang="en-US" dirty="0"/>
              <a:t> </a:t>
            </a:r>
            <a:r>
              <a:rPr lang="en-US" dirty="0" err="1"/>
              <a:t>nl</a:t>
            </a:r>
            <a:r>
              <a:rPr lang="en-US" dirty="0"/>
              <a:t>:</a:t>
            </a:r>
          </a:p>
          <a:p>
            <a:r>
              <a:rPr lang="en-US" dirty="0"/>
              <a:t>P= pomp ( </a:t>
            </a:r>
            <a:r>
              <a:rPr lang="en-US" dirty="0" err="1"/>
              <a:t>aanvoer</a:t>
            </a:r>
            <a:r>
              <a:rPr lang="en-US" dirty="0"/>
              <a:t> )</a:t>
            </a:r>
          </a:p>
          <a:p>
            <a:r>
              <a:rPr lang="en-US" dirty="0"/>
              <a:t>T=tank ( retour)</a:t>
            </a:r>
          </a:p>
          <a:p>
            <a:r>
              <a:rPr lang="en-US" dirty="0"/>
              <a:t>1 of A </a:t>
            </a:r>
            <a:r>
              <a:rPr lang="en-US" dirty="0" err="1"/>
              <a:t>naar</a:t>
            </a:r>
            <a:r>
              <a:rPr lang="en-US" dirty="0"/>
              <a:t> </a:t>
            </a:r>
            <a:r>
              <a:rPr lang="en-US" dirty="0" err="1"/>
              <a:t>cilinder</a:t>
            </a:r>
            <a:endParaRPr lang="en-US" dirty="0"/>
          </a:p>
          <a:p>
            <a:r>
              <a:rPr lang="en-US" dirty="0"/>
              <a:t>2 of B </a:t>
            </a:r>
            <a:r>
              <a:rPr lang="en-US" dirty="0" err="1"/>
              <a:t>naar</a:t>
            </a:r>
            <a:r>
              <a:rPr lang="en-US" dirty="0"/>
              <a:t> </a:t>
            </a:r>
            <a:r>
              <a:rPr lang="en-US" dirty="0" err="1"/>
              <a:t>cilinder</a:t>
            </a:r>
            <a:endParaRPr lang="en-US" dirty="0"/>
          </a:p>
        </p:txBody>
      </p:sp>
      <p:pic>
        <p:nvPicPr>
          <p:cNvPr id="8" name="Tijdelijke aanduiding voor inhoud 7">
            <a:extLst>
              <a:ext uri="{FF2B5EF4-FFF2-40B4-BE49-F238E27FC236}">
                <a16:creationId xmlns:a16="http://schemas.microsoft.com/office/drawing/2014/main" id="{FD82E8C8-8BBD-4A1F-8EA9-46F062A5B7CD}"/>
              </a:ext>
            </a:extLst>
          </p:cNvPr>
          <p:cNvPicPr>
            <a:picLocks noGrp="1" noChangeAspect="1"/>
          </p:cNvPicPr>
          <p:nvPr>
            <p:ph sz="half" idx="2"/>
          </p:nvPr>
        </p:nvPicPr>
        <p:blipFill rotWithShape="1">
          <a:blip r:embed="rId2"/>
          <a:srcRect l="9312" r="20418" b="-1"/>
          <a:stretch/>
        </p:blipFill>
        <p:spPr>
          <a:xfrm>
            <a:off x="4860032" y="1556792"/>
            <a:ext cx="3948826" cy="4425355"/>
          </a:xfrm>
          <a:noFill/>
        </p:spPr>
      </p:pic>
    </p:spTree>
    <p:extLst>
      <p:ext uri="{BB962C8B-B14F-4D97-AF65-F5344CB8AC3E}">
        <p14:creationId xmlns:p14="http://schemas.microsoft.com/office/powerpoint/2010/main" val="268672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nchor="ctr">
            <a:normAutofit/>
          </a:bodyPr>
          <a:lstStyle/>
          <a:p>
            <a:pPr>
              <a:lnSpc>
                <a:spcPct val="90000"/>
              </a:lnSpc>
            </a:pPr>
            <a:br>
              <a:rPr lang="nl-NL" sz="3700" dirty="0"/>
            </a:br>
            <a:r>
              <a:rPr lang="nl-NL" sz="2600" b="1" dirty="0"/>
              <a:t>wet en regelgeving</a:t>
            </a:r>
          </a:p>
        </p:txBody>
      </p:sp>
      <p:sp>
        <p:nvSpPr>
          <p:cNvPr id="5" name="Tijdelijke aanduiding voor inhoud 4">
            <a:extLst>
              <a:ext uri="{FF2B5EF4-FFF2-40B4-BE49-F238E27FC236}">
                <a16:creationId xmlns:a16="http://schemas.microsoft.com/office/drawing/2014/main" id="{3959A5FE-0FAA-4446-A145-14ED6BBB1A42}"/>
              </a:ext>
            </a:extLst>
          </p:cNvPr>
          <p:cNvSpPr>
            <a:spLocks noGrp="1"/>
          </p:cNvSpPr>
          <p:nvPr>
            <p:ph sz="half" idx="1"/>
          </p:nvPr>
        </p:nvSpPr>
        <p:spPr>
          <a:xfrm>
            <a:off x="1043608" y="1916832"/>
            <a:ext cx="7344816" cy="4209331"/>
          </a:xfrm>
        </p:spPr>
        <p:txBody>
          <a:bodyPr>
            <a:normAutofit/>
          </a:bodyPr>
          <a:lstStyle/>
          <a:p>
            <a:pPr>
              <a:lnSpc>
                <a:spcPct val="90000"/>
              </a:lnSpc>
            </a:pPr>
            <a:r>
              <a:rPr lang="nl-NL" sz="2400" dirty="0"/>
              <a:t>Het is vaak moeilijk om op bepaalde voertuigen een kenteken te krijgen voor snelwegtoelating. Een reden hiervoor is het toepassen van een </a:t>
            </a:r>
            <a:r>
              <a:rPr lang="nl-NL" sz="2400" dirty="0" err="1"/>
              <a:t>servo</a:t>
            </a:r>
            <a:r>
              <a:rPr lang="nl-NL" sz="2400" dirty="0"/>
              <a:t> besturing. In geval van slangbreuk zou het voertuig onbestuurbaar zijn. Bij de volgende machines is dit ondervangen door het toepassen van een dubbel </a:t>
            </a:r>
            <a:r>
              <a:rPr lang="nl-NL" sz="2400" dirty="0" err="1"/>
              <a:t>servo</a:t>
            </a:r>
            <a:r>
              <a:rPr lang="nl-NL" sz="2400" dirty="0"/>
              <a:t> systeem. Dus:</a:t>
            </a:r>
          </a:p>
          <a:p>
            <a:pPr>
              <a:lnSpc>
                <a:spcPct val="90000"/>
              </a:lnSpc>
            </a:pPr>
            <a:r>
              <a:rPr lang="nl-NL" sz="2400" dirty="0"/>
              <a:t>2 </a:t>
            </a:r>
            <a:r>
              <a:rPr lang="nl-NL" sz="2400" dirty="0" err="1"/>
              <a:t>orbitrols</a:t>
            </a:r>
            <a:endParaRPr lang="nl-NL" sz="2400" dirty="0"/>
          </a:p>
          <a:p>
            <a:pPr>
              <a:lnSpc>
                <a:spcPct val="90000"/>
              </a:lnSpc>
            </a:pPr>
            <a:r>
              <a:rPr lang="nl-NL" sz="2400" dirty="0"/>
              <a:t>2 stuurcilinders</a:t>
            </a:r>
          </a:p>
          <a:p>
            <a:pPr marL="0" indent="0">
              <a:lnSpc>
                <a:spcPct val="90000"/>
              </a:lnSpc>
              <a:buNone/>
            </a:pPr>
            <a:r>
              <a:rPr lang="nl-NL" sz="2400" dirty="0"/>
              <a:t>    Zo is bij uitvallen van 1 systeem nog een                                     stuursysteem in tact</a:t>
            </a:r>
          </a:p>
        </p:txBody>
      </p:sp>
    </p:spTree>
    <p:extLst>
      <p:ext uri="{BB962C8B-B14F-4D97-AF65-F5344CB8AC3E}">
        <p14:creationId xmlns:p14="http://schemas.microsoft.com/office/powerpoint/2010/main" val="256016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600" dirty="0" err="1"/>
              <a:t>Albach</a:t>
            </a:r>
            <a:r>
              <a:rPr lang="nl-NL" sz="2600" dirty="0"/>
              <a:t> Diamant chipper en </a:t>
            </a:r>
            <a:r>
              <a:rPr lang="nl-NL" sz="2600" dirty="0" err="1"/>
              <a:t>Vredo</a:t>
            </a:r>
            <a:r>
              <a:rPr lang="nl-NL" sz="2600" dirty="0"/>
              <a:t> kantonnier bermen maaier</a:t>
            </a:r>
          </a:p>
        </p:txBody>
      </p:sp>
      <p:pic>
        <p:nvPicPr>
          <p:cNvPr id="5" name="Tijdelijke aanduiding voor inhoud 4">
            <a:extLst>
              <a:ext uri="{FF2B5EF4-FFF2-40B4-BE49-F238E27FC236}">
                <a16:creationId xmlns:a16="http://schemas.microsoft.com/office/drawing/2014/main" id="{7F48274E-EA9B-4BED-898F-48303EECEFDF}"/>
              </a:ext>
            </a:extLst>
          </p:cNvPr>
          <p:cNvPicPr>
            <a:picLocks noGrp="1" noChangeAspect="1"/>
          </p:cNvPicPr>
          <p:nvPr>
            <p:ph idx="1"/>
          </p:nvPr>
        </p:nvPicPr>
        <p:blipFill>
          <a:blip r:embed="rId2"/>
          <a:stretch>
            <a:fillRect/>
          </a:stretch>
        </p:blipFill>
        <p:spPr>
          <a:xfrm>
            <a:off x="595207" y="1340768"/>
            <a:ext cx="3976793" cy="3006080"/>
          </a:xfrm>
        </p:spPr>
      </p:pic>
      <p:pic>
        <p:nvPicPr>
          <p:cNvPr id="7" name="Afbeelding 6">
            <a:extLst>
              <a:ext uri="{FF2B5EF4-FFF2-40B4-BE49-F238E27FC236}">
                <a16:creationId xmlns:a16="http://schemas.microsoft.com/office/drawing/2014/main" id="{8D91814C-0421-4CA3-82D1-5157189879CD}"/>
              </a:ext>
            </a:extLst>
          </p:cNvPr>
          <p:cNvPicPr>
            <a:picLocks noChangeAspect="1"/>
          </p:cNvPicPr>
          <p:nvPr/>
        </p:nvPicPr>
        <p:blipFill>
          <a:blip r:embed="rId3"/>
          <a:stretch>
            <a:fillRect/>
          </a:stretch>
        </p:blipFill>
        <p:spPr>
          <a:xfrm>
            <a:off x="4067944" y="3645024"/>
            <a:ext cx="4744698" cy="2734791"/>
          </a:xfrm>
          <a:prstGeom prst="rect">
            <a:avLst/>
          </a:prstGeom>
        </p:spPr>
      </p:pic>
    </p:spTree>
    <p:extLst>
      <p:ext uri="{BB962C8B-B14F-4D97-AF65-F5344CB8AC3E}">
        <p14:creationId xmlns:p14="http://schemas.microsoft.com/office/powerpoint/2010/main" val="277427147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2752</TotalTime>
  <Words>1011</Words>
  <Application>Microsoft Office PowerPoint</Application>
  <PresentationFormat>Diavoorstelling (4:3)</PresentationFormat>
  <Paragraphs>122</Paragraphs>
  <Slides>22</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Wingdings</vt:lpstr>
      <vt:lpstr>Kantoorthema</vt:lpstr>
      <vt:lpstr>Hydrauliek op trekkers en machines</vt:lpstr>
      <vt:lpstr>Wat is hydrauliek en wat kun je ermee ?</vt:lpstr>
      <vt:lpstr>Toepassingen op loonbedrijf</vt:lpstr>
      <vt:lpstr>Hydrauliek op een trekker</vt:lpstr>
      <vt:lpstr>stuurbekrachtiging</vt:lpstr>
      <vt:lpstr>Servo besturing</vt:lpstr>
      <vt:lpstr> Orbitrol ( = een regelventiel )</vt:lpstr>
      <vt:lpstr> wet en regelgeving</vt:lpstr>
      <vt:lpstr>Albach Diamant chipper en Vredo kantonnier bermen maaier</vt:lpstr>
      <vt:lpstr> hefinrichting op vroegere trekkers</vt:lpstr>
      <vt:lpstr> zwaardere trekkers van nu</vt:lpstr>
      <vt:lpstr>Bediening van een mechanische hefinrichting</vt:lpstr>
      <vt:lpstr>Elektronische hefinrichting EHR</vt:lpstr>
      <vt:lpstr> Externe Hydrauliek aansluitingen</vt:lpstr>
      <vt:lpstr>Mechanische bediening externe hydrauliek</vt:lpstr>
      <vt:lpstr>Elektrische bediening externe hydrauliek</vt:lpstr>
      <vt:lpstr>Nadelen en beperkingen bij verbruiker met veel functies</vt:lpstr>
      <vt:lpstr>Beperkte oliestroom</vt:lpstr>
      <vt:lpstr>Power beyond en load sensing</vt:lpstr>
      <vt:lpstr>Wat zit er voor op mijn trekker ?</vt:lpstr>
      <vt:lpstr>Hoe werkt dat dan ?</vt:lpstr>
      <vt:lpstr>  even een vraag  </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Miriam Oostdijk</dc:creator>
  <cp:lastModifiedBy>Piet de Beijer</cp:lastModifiedBy>
  <cp:revision>172</cp:revision>
  <cp:lastPrinted>2015-09-16T11:22:19Z</cp:lastPrinted>
  <dcterms:created xsi:type="dcterms:W3CDTF">2013-11-15T15:05:42Z</dcterms:created>
  <dcterms:modified xsi:type="dcterms:W3CDTF">2021-02-02T15:04:59Z</dcterms:modified>
</cp:coreProperties>
</file>